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9" r:id="rId2"/>
    <p:sldId id="296" r:id="rId3"/>
    <p:sldId id="318" r:id="rId4"/>
    <p:sldId id="432" r:id="rId5"/>
    <p:sldId id="320" r:id="rId6"/>
    <p:sldId id="429" r:id="rId7"/>
    <p:sldId id="261" r:id="rId8"/>
    <p:sldId id="433" r:id="rId9"/>
    <p:sldId id="434" r:id="rId10"/>
    <p:sldId id="266" r:id="rId11"/>
    <p:sldId id="437" r:id="rId12"/>
    <p:sldId id="436" r:id="rId13"/>
    <p:sldId id="439" r:id="rId14"/>
    <p:sldId id="267" r:id="rId15"/>
    <p:sldId id="440" r:id="rId16"/>
    <p:sldId id="269" r:id="rId17"/>
    <p:sldId id="271" r:id="rId18"/>
    <p:sldId id="325" r:id="rId19"/>
    <p:sldId id="405" r:id="rId20"/>
    <p:sldId id="406" r:id="rId21"/>
    <p:sldId id="411" r:id="rId22"/>
    <p:sldId id="360" r:id="rId23"/>
    <p:sldId id="280" r:id="rId24"/>
    <p:sldId id="281" r:id="rId25"/>
    <p:sldId id="282" r:id="rId26"/>
    <p:sldId id="291" r:id="rId27"/>
    <p:sldId id="412" r:id="rId28"/>
    <p:sldId id="284" r:id="rId29"/>
    <p:sldId id="355" r:id="rId30"/>
    <p:sldId id="290" r:id="rId31"/>
    <p:sldId id="356" r:id="rId32"/>
    <p:sldId id="358" r:id="rId33"/>
    <p:sldId id="357" r:id="rId34"/>
    <p:sldId id="359" r:id="rId35"/>
    <p:sldId id="273" r:id="rId36"/>
    <p:sldId id="288" r:id="rId37"/>
    <p:sldId id="289" r:id="rId38"/>
    <p:sldId id="307" r:id="rId39"/>
    <p:sldId id="304" r:id="rId40"/>
    <p:sldId id="308" r:id="rId41"/>
    <p:sldId id="420" r:id="rId42"/>
    <p:sldId id="416" r:id="rId43"/>
    <p:sldId id="422" r:id="rId44"/>
    <p:sldId id="424" r:id="rId45"/>
    <p:sldId id="417" r:id="rId46"/>
    <p:sldId id="426" r:id="rId47"/>
    <p:sldId id="309" r:id="rId48"/>
    <p:sldId id="305" r:id="rId49"/>
    <p:sldId id="306" r:id="rId50"/>
    <p:sldId id="298" r:id="rId51"/>
    <p:sldId id="333" r:id="rId52"/>
    <p:sldId id="334" r:id="rId53"/>
    <p:sldId id="398" r:id="rId54"/>
    <p:sldId id="286" r:id="rId55"/>
    <p:sldId id="427" r:id="rId56"/>
    <p:sldId id="268" r:id="rId57"/>
    <p:sldId id="336" r:id="rId58"/>
    <p:sldId id="428" r:id="rId59"/>
    <p:sldId id="335" r:id="rId60"/>
    <p:sldId id="441" r:id="rId61"/>
    <p:sldId id="317" r:id="rId62"/>
    <p:sldId id="332" r:id="rId63"/>
    <p:sldId id="299" r:id="rId64"/>
    <p:sldId id="442" r:id="rId65"/>
    <p:sldId id="285" r:id="rId66"/>
    <p:sldId id="272" r:id="rId67"/>
    <p:sldId id="277" r:id="rId68"/>
    <p:sldId id="414" r:id="rId69"/>
    <p:sldId id="415" r:id="rId70"/>
    <p:sldId id="283" r:id="rId71"/>
    <p:sldId id="274" r:id="rId72"/>
    <p:sldId id="278" r:id="rId73"/>
    <p:sldId id="292" r:id="rId74"/>
    <p:sldId id="295" r:id="rId75"/>
    <p:sldId id="396" r:id="rId76"/>
    <p:sldId id="421" r:id="rId77"/>
    <p:sldId id="423" r:id="rId7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85278" autoAdjust="0"/>
  </p:normalViewPr>
  <p:slideViewPr>
    <p:cSldViewPr snapToGrid="0">
      <p:cViewPr varScale="1">
        <p:scale>
          <a:sx n="63" d="100"/>
          <a:sy n="63" d="100"/>
        </p:scale>
        <p:origin x="12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1/02/2021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Exemplo</a:t>
            </a:r>
            <a:r>
              <a:rPr lang="en-US" dirty="0" smtClean="0"/>
              <a:t>:</a:t>
            </a:r>
            <a:r>
              <a:rPr lang="en-US" baseline="0" dirty="0" smtClean="0"/>
              <a:t> </a:t>
            </a:r>
            <a:r>
              <a:rPr lang="pt-BR" dirty="0" smtClean="0"/>
              <a:t>https://mybinder.org/v2/gh/zz4fap/t319_aprendizado_de_maquina/main?filepath=notebooks%2Fregression%2Fnormal_equation_example1.ipynb</a:t>
            </a:r>
            <a:endParaRPr lang="en-US" dirty="0" smtClean="0"/>
          </a:p>
          <a:p>
            <a:endParaRPr lang="en-US" dirty="0" smtClean="0"/>
          </a:p>
          <a:p>
            <a:r>
              <a:rPr lang="en-US" dirty="0" err="1" smtClean="0"/>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fit da classe LinearRegression é uma matriz com N x </a:t>
            </a:r>
            <a:r>
              <a:rPr lang="pt-BR" baseline="0" dirty="0" smtClean="0"/>
              <a:t>K, </a:t>
            </a:r>
            <a:r>
              <a:rPr lang="pt-BR" baseline="0" dirty="0"/>
              <a:t>ou seja, uma matriz com N exemplos como linhas e </a:t>
            </a:r>
            <a:r>
              <a:rPr lang="pt-BR" baseline="0" dirty="0" smtClean="0"/>
              <a:t>K </a:t>
            </a:r>
            <a:r>
              <a:rPr lang="pt-BR" baseline="0" dirty="0"/>
              <a:t>atributos como colunas</a:t>
            </a:r>
            <a:r>
              <a:rPr lang="pt-BR" baseline="0" dirty="0" smtClean="0"/>
              <a:t>. Porém, lembre-se que se existe um peso a0, e portanto x deveria ter dimensão N x K+1, entretanto, por padrão a classe LinearRegression já faz isso pra você autimaticamente. </a:t>
            </a:r>
            <a:r>
              <a:rPr lang="pt-BR" u="none" baseline="0" dirty="0" smtClean="0"/>
              <a:t>Caso </a:t>
            </a:r>
            <a:r>
              <a:rPr lang="pt-BR" u="none" baseline="0" dirty="0"/>
              <a:t>sua função hipótese não considere o peso a0, então, durante a instanciação da classe você </a:t>
            </a:r>
            <a:r>
              <a:rPr lang="pt-BR" u="none" baseline="0" dirty="0" smtClean="0"/>
              <a:t>deve configurar o parâmetro </a:t>
            </a:r>
            <a:r>
              <a:rPr lang="pt-BR" sz="1200" b="1" i="0" u="none" kern="1200" dirty="0">
                <a:solidFill>
                  <a:schemeClr val="tx1"/>
                </a:solidFill>
                <a:effectLst/>
                <a:latin typeface="+mn-lt"/>
                <a:ea typeface="+mn-ea"/>
                <a:cs typeface="+mn-cs"/>
              </a:rPr>
              <a:t>fit_intercept=False</a:t>
            </a:r>
            <a:r>
              <a:rPr lang="pt-BR" sz="1200" b="0" i="0" u="none" kern="1200" dirty="0">
                <a:solidFill>
                  <a:schemeClr val="tx1"/>
                </a:solidFill>
                <a:effectLst/>
                <a:latin typeface="+mn-lt"/>
                <a:ea typeface="+mn-ea"/>
                <a:cs typeface="+mn-cs"/>
              </a:rPr>
              <a:t>, pois por default o método fit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3460025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261276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https://mybinder.org/v2/gh/zz4fap/t319_aprendizado_de_maquina/main?filepath=notebooks%2Fregression%2Ferror_surface_example1.ipynb</a:t>
                </a:r>
              </a:p>
              <a:p>
                <a:endParaRPr lang="pt-BR" noProof="0" dirty="0" smtClean="0"/>
              </a:p>
              <a:p>
                <a:endParaRPr lang="pt-BR" noProof="0" dirty="0" smtClean="0"/>
              </a:p>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377704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https://mybinder.org/v2/gh/zz4fap/t319_aprendizado_de_maquina/main?filepath=notebooks%2Fregression%2Ferror_surface_example2.ipynb</a:t>
                </a:r>
              </a:p>
              <a:p>
                <a:endParaRPr lang="pt-BR" noProof="0" dirty="0" smtClean="0"/>
              </a:p>
              <a:p>
                <a:endParaRPr lang="pt-BR" noProof="0" dirty="0" smtClean="0"/>
              </a:p>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6073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smtClean="0"/>
                  <a:t>cúbico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Laboratório #2</a:t>
            </a:r>
            <a:r>
              <a:rPr lang="pt-BR" dirty="0" smtClean="0"/>
              <a:t>: https://mybinder.org/v2/gh/zz4fap/t319_aprendizado_de_maquina/main?filepath=labs%2FLaboratorio2.ipynb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de aplicações</a:t>
            </a:r>
            <a:r>
              <a:rPr lang="pt-BR" baseline="0" dirty="0" smtClean="0"/>
              <a:t> de regressão linear:</a:t>
            </a:r>
            <a:endParaRPr lang="pt-BR" dirty="0" smtClean="0"/>
          </a:p>
          <a:p>
            <a:pPr marL="171450" indent="-171450">
              <a:buFont typeface="Arial" panose="020B0604020202020204" pitchFamily="34" charset="0"/>
              <a:buChar char="•"/>
            </a:pPr>
            <a:r>
              <a:rPr lang="pt-BR" dirty="0" smtClean="0"/>
              <a:t>Modelos </a:t>
            </a:r>
            <a:r>
              <a:rPr lang="pt-BR" dirty="0"/>
              <a:t>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smtClean="0"/>
              <a:t>).</a:t>
            </a:r>
            <a:endParaRPr lang="pt-BR" dirty="0"/>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smtClean="0"/>
              <a:t>.</a:t>
            </a:r>
          </a:p>
          <a:p>
            <a:endParaRPr lang="nl-BE" baseline="0" dirty="0" smtClean="0"/>
          </a:p>
          <a:p>
            <a:r>
              <a:rPr lang="pt-BR" dirty="0" smtClean="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100170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68</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69</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70</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73</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77</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o coeficiente linear, ou seja, </a:t>
                </a:r>
                <a:r>
                  <a:rPr lang="pt-BR" sz="1200" b="0" i="0" kern="1200" dirty="0" smtClean="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smtClean="0">
                    <a:solidFill>
                      <a:schemeClr val="tx1"/>
                    </a:solidFill>
                    <a:effectLst/>
                    <a:latin typeface="+mn-lt"/>
                    <a:ea typeface="+mn-ea"/>
                    <a:cs typeface="+mn-cs"/>
                  </a:rPr>
                  <a:t> para o ponto em que a reta intercepta o eixo y.</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1733857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a:t>
            </a:r>
            <a:r>
              <a:rPr lang="pt-BR" b="1" dirty="0" smtClean="0"/>
              <a:t>mínimos quadrados</a:t>
            </a:r>
            <a:r>
              <a:rPr lang="pt-BR" dirty="0" smtClean="0"/>
              <a:t>.</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b="1" baseline="0" dirty="0" smtClean="0"/>
              <a:t>Posto de uma matriz</a:t>
            </a:r>
            <a:r>
              <a:rPr lang="pt-BR" baseline="0" dirty="0" smtClean="0"/>
              <a:t>: corresponde ao número de linhas ou colunas linearmente independentes da matriz.</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há mais equações (pares x e y) que incógnitas (valores do</a:t>
            </a:r>
            <a:r>
              <a:rPr lang="pt-BR" baseline="0" dirty="0" smtClean="0"/>
              <a:t> vetor a).</a:t>
            </a:r>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105115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mínimos quadrados.</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há mais equações (pares x e y) que incógnitas (valores do</a:t>
            </a:r>
            <a:r>
              <a:rPr lang="pt-BR" baseline="0" dirty="0" smtClean="0"/>
              <a:t> vetor a).</a:t>
            </a:r>
          </a:p>
          <a:p>
            <a:endParaRPr lang="pt-BR" baseline="0" dirty="0" smtClean="0"/>
          </a:p>
          <a:p>
            <a:r>
              <a:rPr lang="pt-BR" baseline="0" dirty="0" smtClean="0"/>
              <a:t>Sistemas subdeterminados (número de exemplos menor do que o número de parâmetros) não tem solução ou não tem solução única.  </a:t>
            </a: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196696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1/02/2021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1/02/2021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1/02/2021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1/02/2021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1/02/2021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1/02/2021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1/02/2021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normal_equation_example1.ipynb" TargetMode="External"/><Relationship Id="rId5" Type="http://schemas.openxmlformats.org/officeDocument/2006/relationships/hyperlink" Target="https://scikit-learn.org/stable/" TargetMode="Externa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error_surface_example1.ipynb" TargetMode="External"/><Relationship Id="rId5" Type="http://schemas.openxmlformats.org/officeDocument/2006/relationships/image" Target="../media/image25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mybinder.org/v2/gh/zz4fap/t319_aprendizado_de_maquina/main?filepath=notebooks/regression/error_surface_example2.ipynb" TargetMode="Externa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2.ipynb"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45.png"/><Relationship Id="rId10" Type="http://schemas.openxmlformats.org/officeDocument/2006/relationships/image" Target="../media/image58.png"/><Relationship Id="rId4" Type="http://schemas.openxmlformats.org/officeDocument/2006/relationships/image" Target="../media/image44.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52.emf"/></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5.png"/><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52.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2.png"/><Relationship Id="rId7" Type="http://schemas.openxmlformats.org/officeDocument/2006/relationships/image" Target="../media/image9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01.png"/><Relationship Id="rId4" Type="http://schemas.openxmlformats.org/officeDocument/2006/relationships/image" Target="../media/image84.png"/><Relationship Id="rId9"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9.emf"/><Relationship Id="rId4" Type="http://schemas.openxmlformats.org/officeDocument/2006/relationships/image" Target="../media/image108.emf"/></Relationships>
</file>

<file path=ppt/slides/_rels/slide5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5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21.em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mybinder.org/v2/gh/zz4fap/t319_aprendizado_de_maquina/main?filepath=labs/Laboratorio2.ipynb"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6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6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6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7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72.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7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7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75.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314" y="2916923"/>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87050"/>
            <a:ext cx="10515600" cy="780976"/>
          </a:xfrm>
        </p:spPr>
        <p:txBody>
          <a:bodyPr/>
          <a:lstStyle/>
          <a:p>
            <a:r>
              <a:rPr lang="pt-BR" dirty="0"/>
              <a:t>Regressão Linear em Python</a:t>
            </a:r>
            <a:endParaRPr lang="nl-BE" dirty="0"/>
          </a:p>
        </p:txBody>
      </p:sp>
      <p:sp>
        <p:nvSpPr>
          <p:cNvPr id="11" name="Rectangle 10"/>
          <p:cNvSpPr/>
          <p:nvPr/>
        </p:nvSpPr>
        <p:spPr>
          <a:xfrm>
            <a:off x="838200" y="940595"/>
            <a:ext cx="5066412" cy="3985706"/>
          </a:xfrm>
          <a:prstGeom prst="rect">
            <a:avLst/>
          </a:prstGeom>
        </p:spPr>
        <p:txBody>
          <a:bodyPr wrap="square">
            <a:spAutoFit/>
          </a:bodyPr>
          <a:lstStyle/>
          <a:p>
            <a:r>
              <a:rPr lang="en-US" sz="1100" dirty="0">
                <a:solidFill>
                  <a:srgbClr val="008000"/>
                </a:solidFill>
                <a:highlight>
                  <a:srgbClr val="FFFFFF"/>
                </a:highlight>
              </a:rPr>
              <a:t># Import all the necessary libraries.</a:t>
            </a:r>
            <a:endParaRPr lang="en-US" sz="1100" dirty="0">
              <a:solidFill>
                <a:srgbClr val="000000"/>
              </a:solidFill>
              <a:highlight>
                <a:srgbClr val="FFFFFF"/>
              </a:highlight>
            </a:endParaRPr>
          </a:p>
          <a:p>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numpy</a:t>
            </a:r>
            <a:r>
              <a:rPr lang="nl-BE" sz="1100" dirty="0">
                <a:solidFill>
                  <a:srgbClr val="000000"/>
                </a:solidFill>
                <a:highlight>
                  <a:srgbClr val="FFFFFF"/>
                </a:highlight>
              </a:rPr>
              <a:t> </a:t>
            </a:r>
            <a:r>
              <a:rPr lang="nl-BE" sz="1100" b="1" dirty="0">
                <a:solidFill>
                  <a:srgbClr val="0000FF"/>
                </a:solidFill>
                <a:highlight>
                  <a:srgbClr val="FFFFFF"/>
                </a:highlight>
              </a:rPr>
              <a:t>as</a:t>
            </a:r>
            <a:r>
              <a:rPr lang="nl-BE" sz="1100" dirty="0">
                <a:solidFill>
                  <a:srgbClr val="000000"/>
                </a:solidFill>
                <a:highlight>
                  <a:srgbClr val="FFFFFF"/>
                </a:highlight>
              </a:rPr>
              <a:t> </a:t>
            </a:r>
            <a:r>
              <a:rPr lang="nl-BE" sz="1100" dirty="0" err="1">
                <a:solidFill>
                  <a:srgbClr val="000000"/>
                </a:solidFill>
                <a:highlight>
                  <a:srgbClr val="FFFFFF"/>
                </a:highlight>
              </a:rPr>
              <a:t>np</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a:t>
            </a:r>
            <a:r>
              <a:rPr lang="nl-BE" sz="1100" dirty="0" err="1">
                <a:solidFill>
                  <a:srgbClr val="008000"/>
                </a:solidFill>
                <a:highlight>
                  <a:srgbClr val="FFFFFF"/>
                </a:highlight>
              </a:rPr>
              <a:t>Generate</a:t>
            </a:r>
            <a:r>
              <a:rPr lang="nl-BE" sz="1100" dirty="0">
                <a:solidFill>
                  <a:srgbClr val="008000"/>
                </a:solidFill>
                <a:highlight>
                  <a:srgbClr val="FFFFFF"/>
                </a:highlight>
              </a:rPr>
              <a:t> input/</a:t>
            </a:r>
            <a:r>
              <a:rPr lang="nl-BE" sz="1100" dirty="0" err="1">
                <a:solidFill>
                  <a:srgbClr val="008000"/>
                </a:solidFill>
                <a:highlight>
                  <a:srgbClr val="FFFFFF"/>
                </a:highlight>
              </a:rPr>
              <a:t>ouput</a:t>
            </a:r>
            <a:r>
              <a:rPr lang="nl-BE" sz="1100" dirty="0">
                <a:solidFill>
                  <a:srgbClr val="008000"/>
                </a:solidFill>
                <a:highlight>
                  <a:srgbClr val="FFFFFF"/>
                </a:highlight>
              </a:rPr>
              <a:t> (features/labels) </a:t>
            </a:r>
            <a:r>
              <a:rPr lang="nl-BE" sz="1100" dirty="0" err="1">
                <a:solidFill>
                  <a:srgbClr val="008000"/>
                </a:solidFill>
                <a:highlight>
                  <a:srgbClr val="FFFFFF"/>
                </a:highlight>
              </a:rPr>
              <a:t>values</a:t>
            </a:r>
            <a:r>
              <a:rPr lang="nl-BE" sz="1100" dirty="0">
                <a:solidFill>
                  <a:srgbClr val="008000"/>
                </a:solidFill>
                <a:highlight>
                  <a:srgbClr val="FFFFFF"/>
                </a:highlight>
              </a:rPr>
              <a:t>.</a:t>
            </a:r>
            <a:endParaRPr lang="nl-BE" sz="1100" dirty="0">
              <a:solidFill>
                <a:srgbClr val="000000"/>
              </a:solidFill>
              <a:highlight>
                <a:srgbClr val="FFFFFF"/>
              </a:highlight>
            </a:endParaRPr>
          </a:p>
          <a:p>
            <a:r>
              <a:rPr lang="en-US" sz="1100" dirty="0">
                <a:solidFill>
                  <a:srgbClr val="000000"/>
                </a:solidFill>
                <a:highlight>
                  <a:srgbClr val="FFFFFF"/>
                </a:highlight>
              </a:rPr>
              <a:t>N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100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Number of observations.</a:t>
            </a:r>
            <a:endParaRPr lang="en-US"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0000"/>
                </a:solidFill>
                <a:highlight>
                  <a:srgbClr val="FFFFFF"/>
                </a:highlight>
              </a:rPr>
              <a:t>x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2</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random</a:t>
            </a:r>
            <a:r>
              <a:rPr lang="nl-BE" sz="1100" b="1" dirty="0" err="1">
                <a:solidFill>
                  <a:srgbClr val="000080"/>
                </a:solidFill>
                <a:highlight>
                  <a:srgbClr val="FFFFFF"/>
                </a:highlight>
              </a:rPr>
              <a:t>.</a:t>
            </a:r>
            <a:r>
              <a:rPr lang="nl-BE" sz="1100" dirty="0" err="1">
                <a:solidFill>
                  <a:srgbClr val="000000"/>
                </a:solidFill>
                <a:highlight>
                  <a:srgbClr val="FFFFFF"/>
                </a:highlight>
              </a:rPr>
              <a:t>rand</a:t>
            </a:r>
            <a:r>
              <a:rPr lang="nl-BE" sz="1100" b="1" dirty="0">
                <a:solidFill>
                  <a:srgbClr val="000080"/>
                </a:solidFill>
                <a:highlight>
                  <a:srgbClr val="FFFFFF"/>
                </a:highlight>
              </a:rPr>
              <a:t>(</a:t>
            </a:r>
            <a:r>
              <a:rPr lang="nl-BE" sz="1100" dirty="0">
                <a:solidFill>
                  <a:srgbClr val="000000"/>
                </a:solidFill>
                <a:highlight>
                  <a:srgbClr val="FFFFFF"/>
                </a:highlight>
              </a:rPr>
              <a:t>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1</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4</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3</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x </a:t>
            </a:r>
            <a:endParaRPr lang="es-ES" sz="1100" dirty="0" smtClean="0">
              <a:solidFill>
                <a:srgbClr val="000000"/>
              </a:solidFill>
              <a:highlight>
                <a:srgbClr val="FFFFFF"/>
              </a:highlight>
            </a:endParaRPr>
          </a:p>
          <a:p>
            <a:r>
              <a:rPr lang="es-ES" sz="1100" dirty="0" err="1" smtClean="0">
                <a:solidFill>
                  <a:srgbClr val="000000"/>
                </a:solidFill>
                <a:highlight>
                  <a:srgbClr val="FFFFFF"/>
                </a:highlight>
              </a:rPr>
              <a:t>y_noisy</a:t>
            </a:r>
            <a:r>
              <a:rPr lang="es-ES" sz="1100" dirty="0" smtClean="0">
                <a:solidFill>
                  <a:srgbClr val="000000"/>
                </a:solidFill>
                <a:highlight>
                  <a:srgbClr val="FFFFFF"/>
                </a:highlight>
              </a:rPr>
              <a:t> </a:t>
            </a:r>
            <a:r>
              <a:rPr lang="es-ES" sz="1100" dirty="0">
                <a:solidFill>
                  <a:srgbClr val="000000"/>
                </a:solidFill>
                <a:highlight>
                  <a:srgbClr val="FFFFFF"/>
                </a:highlight>
              </a:rPr>
              <a:t>= y </a:t>
            </a:r>
            <a:r>
              <a:rPr lang="es-ES" sz="1100" b="1" dirty="0" smtClean="0">
                <a:solidFill>
                  <a:srgbClr val="000080"/>
                </a:solidFill>
                <a:highlight>
                  <a:srgbClr val="FFFFFF"/>
                </a:highlight>
              </a:rPr>
              <a:t>+</a:t>
            </a:r>
            <a:r>
              <a:rPr lang="es-ES" sz="1100" dirty="0" smtClean="0">
                <a:solidFill>
                  <a:srgbClr val="000000"/>
                </a:solidFill>
                <a:highlight>
                  <a:srgbClr val="FFFFFF"/>
                </a:highlight>
              </a:rPr>
              <a:t> </a:t>
            </a:r>
            <a:r>
              <a:rPr lang="es-ES" sz="1100" dirty="0" err="1">
                <a:solidFill>
                  <a:srgbClr val="000000"/>
                </a:solidFill>
                <a:highlight>
                  <a:srgbClr val="FFFFFF"/>
                </a:highlight>
              </a:rPr>
              <a:t>np.random.randn</a:t>
            </a:r>
            <a:r>
              <a:rPr lang="es-ES" sz="1100" dirty="0">
                <a:solidFill>
                  <a:srgbClr val="000000"/>
                </a:solidFill>
                <a:highlight>
                  <a:srgbClr val="FFFFFF"/>
                </a:highlight>
              </a:rPr>
              <a:t>(N</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es-ES" sz="1100" dirty="0">
              <a:solidFill>
                <a:srgbClr val="000000"/>
              </a:solidFill>
              <a:highlight>
                <a:srgbClr val="FFFFFF"/>
              </a:highlight>
            </a:endParaRPr>
          </a:p>
          <a:p>
            <a:endParaRPr lang="nl-BE" sz="1100" dirty="0">
              <a:solidFill>
                <a:srgbClr val="000000"/>
              </a:solidFill>
              <a:highlight>
                <a:srgbClr val="FFFFFF"/>
              </a:highlight>
            </a:endParaRPr>
          </a:p>
          <a:p>
            <a:r>
              <a:rPr lang="en-US" sz="1100" dirty="0">
                <a:solidFill>
                  <a:srgbClr val="008000"/>
                </a:solidFill>
                <a:highlight>
                  <a:srgbClr val="FFFFFF"/>
                </a:highlight>
              </a:rPr>
              <a:t># Solve by applying the least-Squares method.</a:t>
            </a:r>
            <a:endParaRPr lang="en-US" sz="1100" dirty="0">
              <a:solidFill>
                <a:srgbClr val="000000"/>
              </a:solidFill>
              <a:highlight>
                <a:srgbClr val="FFFFFF"/>
              </a:highlight>
            </a:endParaRPr>
          </a:p>
          <a:p>
            <a:r>
              <a:rPr lang="en-US" sz="1100" dirty="0">
                <a:solidFill>
                  <a:srgbClr val="008000"/>
                </a:solidFill>
                <a:highlight>
                  <a:srgbClr val="FFFFFF"/>
                </a:highlight>
              </a:rPr>
              <a:t># We use the </a:t>
            </a:r>
            <a:r>
              <a:rPr lang="en-US" sz="1100" dirty="0" err="1">
                <a:solidFill>
                  <a:srgbClr val="008000"/>
                </a:solidFill>
                <a:highlight>
                  <a:srgbClr val="FFFFFF"/>
                </a:highlight>
              </a:rPr>
              <a:t>inv</a:t>
            </a:r>
            <a:r>
              <a:rPr lang="en-US" sz="1100" dirty="0">
                <a:solidFill>
                  <a:srgbClr val="008000"/>
                </a:solidFill>
                <a:highlight>
                  <a:srgbClr val="FFFFFF"/>
                </a:highlight>
              </a:rPr>
              <a:t>() function from </a:t>
            </a:r>
            <a:r>
              <a:rPr lang="en-US" sz="1100" dirty="0" err="1">
                <a:solidFill>
                  <a:srgbClr val="008000"/>
                </a:solidFill>
                <a:highlight>
                  <a:srgbClr val="FFFFFF"/>
                </a:highlight>
              </a:rPr>
              <a:t>NumPy’s</a:t>
            </a:r>
            <a:r>
              <a:rPr lang="en-US" sz="1100" dirty="0">
                <a:solidFill>
                  <a:srgbClr val="008000"/>
                </a:solidFill>
                <a:highlight>
                  <a:srgbClr val="FFFFFF"/>
                </a:highlight>
              </a:rPr>
              <a:t> Linear Algebra module (</a:t>
            </a:r>
            <a:r>
              <a:rPr lang="en-US" sz="1100" dirty="0" err="1">
                <a:solidFill>
                  <a:srgbClr val="008000"/>
                </a:solidFill>
                <a:highlight>
                  <a:srgbClr val="FFFFFF"/>
                </a:highlight>
              </a:rPr>
              <a:t>np.linalg</a:t>
            </a:r>
            <a:r>
              <a:rPr lang="en-US" sz="1100" dirty="0">
                <a:solidFill>
                  <a:srgbClr val="008000"/>
                </a:solidFill>
                <a:highlight>
                  <a:srgbClr val="FFFFFF"/>
                </a:highlight>
              </a:rPr>
              <a:t>) to compute the inverse of a matrix.</a:t>
            </a:r>
            <a:endParaRPr lang="en-US" sz="1100" dirty="0">
              <a:solidFill>
                <a:srgbClr val="000000"/>
              </a:solidFill>
              <a:highlight>
                <a:srgbClr val="FFFFFF"/>
              </a:highlight>
            </a:endParaRPr>
          </a:p>
          <a:p>
            <a:r>
              <a:rPr lang="en-US" sz="1100" dirty="0">
                <a:solidFill>
                  <a:srgbClr val="008000"/>
                </a:solidFill>
                <a:highlight>
                  <a:srgbClr val="FFFFFF"/>
                </a:highlight>
              </a:rPr>
              <a:t># We use dot() method for matrix multiplication.</a:t>
            </a:r>
            <a:endParaRPr lang="en-US" sz="1100" dirty="0">
              <a:solidFill>
                <a:srgbClr val="000000"/>
              </a:solidFill>
              <a:highlight>
                <a:srgbClr val="FFFFFF"/>
              </a:highlight>
            </a:endParaRPr>
          </a:p>
          <a:p>
            <a:r>
              <a:rPr lang="en-US" sz="1100" dirty="0" err="1">
                <a:solidFill>
                  <a:srgbClr val="000000"/>
                </a:solidFill>
                <a:highlight>
                  <a:srgbClr val="FFFFFF"/>
                </a:highlight>
              </a:rPr>
              <a:t>X_b</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c</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ones</a:t>
            </a:r>
            <a:r>
              <a:rPr lang="en-US" sz="1100" b="1" dirty="0">
                <a:solidFill>
                  <a:srgbClr val="000080"/>
                </a:solidFill>
                <a:highlight>
                  <a:srgbClr val="FFFFFF"/>
                </a:highlight>
              </a:rPr>
              <a:t>((</a:t>
            </a:r>
            <a:r>
              <a:rPr lang="en-US" sz="1100" dirty="0">
                <a:solidFill>
                  <a:srgbClr val="000000"/>
                </a:solidFill>
                <a:highlight>
                  <a:srgbClr val="FFFFFF"/>
                </a:highlight>
              </a:rPr>
              <a:t>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a:t>
            </a:r>
            <a:r>
              <a:rPr lang="en-US" sz="1100" b="1" dirty="0">
                <a:solidFill>
                  <a:srgbClr val="000080"/>
                </a:solidFill>
                <a:highlight>
                  <a:srgbClr val="FFFFFF"/>
                </a:highlight>
              </a:rPr>
              <a:t>)),</a:t>
            </a:r>
            <a:r>
              <a:rPr lang="en-US" sz="1100" dirty="0">
                <a:solidFill>
                  <a:srgbClr val="000000"/>
                </a:solidFill>
                <a:highlight>
                  <a:srgbClr val="FFFFFF"/>
                </a:highlight>
              </a:rPr>
              <a:t> x</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add x0 = 1 to each instance</a:t>
            </a:r>
            <a:endParaRPr lang="en-US" sz="1100" dirty="0">
              <a:solidFill>
                <a:srgbClr val="000000"/>
              </a:solidFill>
              <a:highlight>
                <a:srgbClr val="FFFFFF"/>
              </a:highlight>
            </a:endParaRPr>
          </a:p>
          <a:p>
            <a:r>
              <a:rPr lang="nl-BE" sz="1100" dirty="0">
                <a:solidFill>
                  <a:srgbClr val="000000"/>
                </a:solidFill>
                <a:highlight>
                  <a:srgbClr val="FFFFFF"/>
                </a:highlight>
              </a:rPr>
              <a:t>a_optimum </a:t>
            </a:r>
            <a:r>
              <a:rPr lang="nl-BE" sz="1100" b="1" dirty="0">
                <a:solidFill>
                  <a:srgbClr val="000080"/>
                </a:solidFill>
                <a:highlight>
                  <a:srgbClr val="FFFFFF"/>
                </a:highlight>
              </a:rPr>
              <a:t>=</a:t>
            </a:r>
            <a:r>
              <a:rPr lang="nl-BE" sz="1100" dirty="0">
                <a:solidFill>
                  <a:srgbClr val="000000"/>
                </a:solidFill>
                <a:highlight>
                  <a:srgbClr val="FFFFFF"/>
                </a:highlight>
              </a:rPr>
              <a:t> np</a:t>
            </a:r>
            <a:r>
              <a:rPr lang="nl-BE" sz="1100" b="1" dirty="0">
                <a:solidFill>
                  <a:srgbClr val="000080"/>
                </a:solidFill>
                <a:highlight>
                  <a:srgbClr val="FFFFFF"/>
                </a:highlight>
              </a:rPr>
              <a:t>.</a:t>
            </a:r>
            <a:r>
              <a:rPr lang="nl-BE" sz="1100" dirty="0">
                <a:solidFill>
                  <a:srgbClr val="000000"/>
                </a:solidFill>
                <a:highlight>
                  <a:srgbClr val="FFFFFF"/>
                </a:highlight>
              </a:rPr>
              <a:t>linalg</a:t>
            </a:r>
            <a:r>
              <a:rPr lang="nl-BE" sz="1100" b="1" dirty="0">
                <a:solidFill>
                  <a:srgbClr val="000080"/>
                </a:solidFill>
                <a:highlight>
                  <a:srgbClr val="FFFFFF"/>
                </a:highlight>
              </a:rPr>
              <a:t>.</a:t>
            </a:r>
            <a:r>
              <a:rPr lang="nl-BE" sz="1100" dirty="0">
                <a:solidFill>
                  <a:srgbClr val="000000"/>
                </a:solidFill>
                <a:highlight>
                  <a:srgbClr val="FFFFFF"/>
                </a:highlight>
              </a:rPr>
              <a:t>inv</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smtClean="0">
                <a:solidFill>
                  <a:srgbClr val="000000"/>
                </a:solidFill>
                <a:highlight>
                  <a:srgbClr val="FFFFFF"/>
                </a:highlight>
              </a:rPr>
              <a:t>dot</a:t>
            </a:r>
            <a:r>
              <a:rPr lang="nl-BE" sz="1100" b="1" dirty="0" smtClean="0">
                <a:solidFill>
                  <a:srgbClr val="000080"/>
                </a:solidFill>
                <a:highlight>
                  <a:srgbClr val="FFFFFF"/>
                </a:highlight>
              </a:rPr>
              <a:t>(</a:t>
            </a:r>
            <a:r>
              <a:rPr lang="es-ES" sz="1100" dirty="0" err="1">
                <a:solidFill>
                  <a:srgbClr val="000000"/>
                </a:solidFill>
                <a:highlight>
                  <a:srgbClr val="FFFFFF"/>
                </a:highlight>
              </a:rPr>
              <a:t>y_noisy</a:t>
            </a:r>
            <a:r>
              <a:rPr lang="nl-BE" sz="1100" b="1" dirty="0" smtClean="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Print best solution.</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'a0: %1.4f'</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'a1: %1.4f'</a:t>
            </a:r>
            <a:r>
              <a:rPr lang="nl-BE" sz="1100" dirty="0">
                <a:solidFill>
                  <a:srgbClr val="000000"/>
                </a:solidFill>
                <a:highlight>
                  <a:srgbClr val="FFFFFF"/>
                </a:highlight>
              </a:rPr>
              <a:t> </a:t>
            </a:r>
            <a:r>
              <a:rPr lang="nl-BE" sz="1100" b="1" dirty="0">
                <a:solidFill>
                  <a:srgbClr val="000080"/>
                </a:solidFill>
                <a:highlight>
                  <a:srgbClr val="FFFFFF"/>
                </a:highlight>
              </a:rPr>
              <a:t>% (</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1</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smtClean="0">
                <a:solidFill>
                  <a:srgbClr val="FF0000"/>
                </a:solidFill>
                <a:highlight>
                  <a:srgbClr val="FFFFFF"/>
                </a:highlight>
              </a:rPr>
              <a:t>4.0763</a:t>
            </a:r>
            <a:r>
              <a:rPr lang="nl-BE" sz="1100" dirty="0" smtClean="0">
                <a:solidFill>
                  <a:srgbClr val="FF0000"/>
                </a:solidFill>
                <a:highlight>
                  <a:srgbClr val="FFFFFF"/>
                </a:highlight>
              </a:rPr>
              <a:t> </a:t>
            </a:r>
            <a:endParaRPr lang="nl-BE" sz="1100" dirty="0">
              <a:solidFill>
                <a:srgbClr val="FF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smtClean="0">
                <a:solidFill>
                  <a:srgbClr val="FF0000"/>
                </a:solidFill>
                <a:highlight>
                  <a:srgbClr val="FFFFFF"/>
                </a:highlight>
              </a:rPr>
              <a:t>2.9413</a:t>
            </a:r>
            <a:endParaRPr lang="nl-BE" sz="1100" dirty="0">
              <a:solidFill>
                <a:srgbClr val="FF0000"/>
              </a:solidFill>
              <a:highlight>
                <a:srgbClr val="FFFFFF"/>
              </a:highlight>
            </a:endParaRPr>
          </a:p>
        </p:txBody>
      </p:sp>
      <p:sp>
        <p:nvSpPr>
          <p:cNvPr id="12" name="Rectangle 11"/>
          <p:cNvSpPr/>
          <p:nvPr/>
        </p:nvSpPr>
        <p:spPr>
          <a:xfrm>
            <a:off x="6248401" y="946753"/>
            <a:ext cx="5404884" cy="2292935"/>
          </a:xfrm>
          <a:prstGeom prst="rect">
            <a:avLst/>
          </a:prstGeom>
        </p:spPr>
        <p:txBody>
          <a:bodyPr wrap="square">
            <a:spAutoFit/>
          </a:bodyPr>
          <a:lstStyle/>
          <a:p>
            <a:r>
              <a:rPr lang="en-US" sz="1100" dirty="0">
                <a:solidFill>
                  <a:srgbClr val="008000"/>
                </a:solidFill>
                <a:highlight>
                  <a:srgbClr val="FFFFFF"/>
                </a:highlight>
              </a:rPr>
              <a:t># The equivalent solution using the </a:t>
            </a:r>
            <a:r>
              <a:rPr lang="en-US" sz="1100" dirty="0" err="1">
                <a:solidFill>
                  <a:srgbClr val="008000"/>
                </a:solidFill>
                <a:highlight>
                  <a:srgbClr val="FFFFFF"/>
                </a:highlight>
              </a:rPr>
              <a:t>Scikit</a:t>
            </a:r>
            <a:r>
              <a:rPr lang="en-US" sz="1100" dirty="0">
                <a:solidFill>
                  <a:srgbClr val="008000"/>
                </a:solidFill>
                <a:highlight>
                  <a:srgbClr val="FFFFFF"/>
                </a:highlight>
              </a:rPr>
              <a:t>-Learn library is given below</a:t>
            </a:r>
            <a:endParaRPr lang="en-US" sz="1100" dirty="0">
              <a:solidFill>
                <a:srgbClr val="000000"/>
              </a:solidFill>
              <a:highlight>
                <a:srgbClr val="FFFFFF"/>
              </a:highlight>
            </a:endParaRPr>
          </a:p>
          <a:p>
            <a:r>
              <a:rPr lang="en-US" sz="1100" dirty="0">
                <a:solidFill>
                  <a:srgbClr val="008000"/>
                </a:solidFill>
                <a:highlight>
                  <a:srgbClr val="FFFFFF"/>
                </a:highlight>
              </a:rPr>
              <a:t># Import the linear regression module form the library.</a:t>
            </a:r>
            <a:endParaRPr lang="en-US" sz="1100" dirty="0">
              <a:solidFill>
                <a:srgbClr val="000000"/>
              </a:solidFill>
              <a:highlight>
                <a:srgbClr val="FFFFFF"/>
              </a:highlight>
            </a:endParaRPr>
          </a:p>
          <a:p>
            <a:r>
              <a:rPr lang="nl-BE" sz="1100" b="1" dirty="0" err="1">
                <a:solidFill>
                  <a:srgbClr val="0000FF"/>
                </a:solidFill>
                <a:highlight>
                  <a:srgbClr val="FFFFFF"/>
                </a:highlight>
              </a:rPr>
              <a:t>from</a:t>
            </a:r>
            <a:r>
              <a:rPr lang="nl-BE" sz="1100" dirty="0">
                <a:solidFill>
                  <a:srgbClr val="000000"/>
                </a:solidFill>
                <a:highlight>
                  <a:srgbClr val="FFFFFF"/>
                </a:highlight>
              </a:rPr>
              <a:t> </a:t>
            </a:r>
            <a:r>
              <a:rPr lang="nl-BE" sz="1100" dirty="0" err="1">
                <a:solidFill>
                  <a:srgbClr val="000000"/>
                </a:solidFill>
                <a:highlight>
                  <a:srgbClr val="FFFFFF"/>
                </a:highlight>
              </a:rPr>
              <a:t>sklearn</a:t>
            </a:r>
            <a:r>
              <a:rPr lang="nl-BE" sz="1100" b="1" dirty="0" err="1">
                <a:solidFill>
                  <a:srgbClr val="000080"/>
                </a:solidFill>
                <a:highlight>
                  <a:srgbClr val="FFFFFF"/>
                </a:highlight>
              </a:rPr>
              <a:t>.</a:t>
            </a:r>
            <a:r>
              <a:rPr lang="nl-BE" sz="1100" dirty="0" err="1">
                <a:solidFill>
                  <a:srgbClr val="000000"/>
                </a:solidFill>
                <a:highlight>
                  <a:srgbClr val="FFFFFF"/>
                </a:highlight>
              </a:rPr>
              <a:t>linear_model</a:t>
            </a:r>
            <a:r>
              <a:rPr lang="nl-BE" sz="1100" dirty="0">
                <a:solidFill>
                  <a:srgbClr val="000000"/>
                </a:solidFill>
                <a:highlight>
                  <a:srgbClr val="FFFFFF"/>
                </a:highlight>
              </a:rPr>
              <a:t> </a:t>
            </a:r>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008000"/>
                </a:solidFill>
                <a:highlight>
                  <a:srgbClr val="FFFFFF"/>
                </a:highlight>
              </a:rPr>
              <a:t># </a:t>
            </a:r>
            <a:r>
              <a:rPr lang="nl-BE" sz="1100" dirty="0" err="1">
                <a:solidFill>
                  <a:srgbClr val="008000"/>
                </a:solidFill>
                <a:highlight>
                  <a:srgbClr val="FFFFFF"/>
                </a:highlight>
              </a:rPr>
              <a:t>instantiate</a:t>
            </a:r>
            <a:r>
              <a:rPr lang="nl-BE" sz="1100" dirty="0">
                <a:solidFill>
                  <a:srgbClr val="008000"/>
                </a:solidFill>
                <a:highlight>
                  <a:srgbClr val="FFFFFF"/>
                </a:highlight>
              </a:rPr>
              <a:t> it.</a:t>
            </a:r>
            <a:endParaRPr lang="nl-BE" sz="1100" dirty="0">
              <a:solidFill>
                <a:srgbClr val="000000"/>
              </a:solidFill>
              <a:highlight>
                <a:srgbClr val="FFFFFF"/>
              </a:highlight>
            </a:endParaRPr>
          </a:p>
          <a:p>
            <a:r>
              <a:rPr lang="nl-BE" sz="1100" dirty="0">
                <a:solidFill>
                  <a:srgbClr val="000000"/>
                </a:solidFill>
                <a:highlight>
                  <a:srgbClr val="FFFFFF"/>
                </a:highlight>
              </a:rPr>
              <a:t>lin_reg</a:t>
            </a:r>
            <a:r>
              <a:rPr lang="nl-BE" sz="1100" b="1" dirty="0">
                <a:solidFill>
                  <a:srgbClr val="000080"/>
                </a:solidFill>
                <a:highlight>
                  <a:srgbClr val="FFFFFF"/>
                </a:highlight>
              </a:rPr>
              <a:t>.</a:t>
            </a:r>
            <a:r>
              <a:rPr lang="nl-BE" sz="1100" dirty="0">
                <a:solidFill>
                  <a:srgbClr val="000000"/>
                </a:solidFill>
                <a:highlight>
                  <a:srgbClr val="FFFFFF"/>
                </a:highlight>
              </a:rPr>
              <a:t>fit</a:t>
            </a:r>
            <a:r>
              <a:rPr lang="nl-BE" sz="1100" b="1" dirty="0">
                <a:solidFill>
                  <a:srgbClr val="000080"/>
                </a:solidFill>
                <a:highlight>
                  <a:srgbClr val="FFFFFF"/>
                </a:highlight>
              </a:rPr>
              <a:t>(</a:t>
            </a:r>
            <a:r>
              <a:rPr lang="nl-BE" sz="1100" dirty="0">
                <a:solidFill>
                  <a:srgbClr val="000000"/>
                </a:solidFill>
                <a:highlight>
                  <a:srgbClr val="FFFFFF"/>
                </a:highlight>
              </a:rPr>
              <a:t>x</a:t>
            </a:r>
            <a:r>
              <a:rPr lang="nl-BE" sz="1100" b="1" dirty="0">
                <a:solidFill>
                  <a:srgbClr val="000080"/>
                </a:solidFill>
                <a:highlight>
                  <a:srgbClr val="FFFFFF"/>
                </a:highlight>
              </a:rPr>
              <a:t>,</a:t>
            </a:r>
            <a:r>
              <a:rPr lang="nl-BE" sz="1100" dirty="0">
                <a:solidFill>
                  <a:srgbClr val="000000"/>
                </a:solidFill>
                <a:highlight>
                  <a:srgbClr val="FFFFFF"/>
                </a:highlight>
              </a:rPr>
              <a:t> </a:t>
            </a:r>
            <a:r>
              <a:rPr lang="es-ES" sz="1100" dirty="0" err="1">
                <a:solidFill>
                  <a:srgbClr val="000000"/>
                </a:solidFill>
                <a:highlight>
                  <a:srgbClr val="FFFFFF"/>
                </a:highlight>
              </a:rPr>
              <a:t>y_noisy</a:t>
            </a:r>
            <a:r>
              <a:rPr lang="nl-BE" sz="1100" b="1" dirty="0" smtClean="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'a0: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intercept</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Value that crosses the y-axis when all features are equal to 0.</a:t>
            </a:r>
            <a:endParaRPr lang="en-US"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'a1: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coef</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parameters associated with the features.</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a:solidFill>
                  <a:srgbClr val="FF0000"/>
                </a:solidFill>
                <a:highlight>
                  <a:srgbClr val="FFFFFF"/>
                </a:highlight>
              </a:rPr>
              <a:t>4.0763</a:t>
            </a:r>
            <a:r>
              <a:rPr lang="nl-BE" sz="1100" dirty="0">
                <a:solidFill>
                  <a:srgbClr val="FF0000"/>
                </a:solidFill>
                <a:highlight>
                  <a:srgbClr val="FFFFFF"/>
                </a:highlight>
              </a:rPr>
              <a:t> </a:t>
            </a: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a:solidFill>
                  <a:srgbClr val="FF0000"/>
                </a:solidFill>
                <a:highlight>
                  <a:srgbClr val="FFFFFF"/>
                </a:highlight>
              </a:rPr>
              <a:t>2.9413</a:t>
            </a:r>
            <a:endParaRPr lang="nl-BE" sz="1100" dirty="0">
              <a:solidFill>
                <a:srgbClr val="FF0000"/>
              </a:solidFill>
              <a:highlight>
                <a:srgbClr val="FFFFFF"/>
              </a:highlight>
            </a:endParaRPr>
          </a:p>
        </p:txBody>
      </p:sp>
      <mc:AlternateContent xmlns:mc="http://schemas.openxmlformats.org/markup-compatibility/2006" xmlns:a14="http://schemas.microsoft.com/office/drawing/2010/main">
        <mc:Choice Requires="a14">
          <p:sp>
            <p:nvSpPr>
              <p:cNvPr id="3" name="Rectangle 2"/>
              <p:cNvSpPr/>
              <p:nvPr/>
            </p:nvSpPr>
            <p:spPr>
              <a:xfrm>
                <a:off x="838200" y="4781281"/>
                <a:ext cx="11208657" cy="2031325"/>
              </a:xfrm>
              <a:prstGeom prst="rect">
                <a:avLst/>
              </a:prstGeom>
            </p:spPr>
            <p:txBody>
              <a:bodyPr wrap="square">
                <a:spAutoFit/>
              </a:bodyPr>
              <a:lstStyle/>
              <a:p>
                <a:pPr marL="285750" indent="-285750">
                  <a:buFont typeface="Arial" panose="020B0604020202020204" pitchFamily="34" charset="0"/>
                  <a:buChar char="•"/>
                </a:pPr>
                <a:r>
                  <a:rPr lang="en-US" dirty="0" err="1" smtClean="0"/>
                  <a:t>Percebam</a:t>
                </a:r>
                <a:r>
                  <a:rPr lang="en-US" dirty="0" smtClean="0"/>
                  <a:t> </a:t>
                </a:r>
                <a:r>
                  <a:rPr lang="en-US" dirty="0"/>
                  <a:t>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a:t>
                </a:r>
                <a:r>
                  <a:rPr lang="pt-BR" dirty="0" smtClean="0"/>
                  <a:t>estimação, porém, o ruído limitará essa melhoria.</a:t>
                </a:r>
              </a:p>
              <a:p>
                <a:pPr marL="285750" indent="-285750">
                  <a:buFont typeface="Arial" panose="020B0604020202020204" pitchFamily="34" charset="0"/>
                  <a:buChar char="•"/>
                </a:pPr>
                <a:r>
                  <a:rPr lang="pt-BR" dirty="0"/>
                  <a:t>O argumento </a:t>
                </a:r>
                <a14:m>
                  <m:oMath xmlns:m="http://schemas.openxmlformats.org/officeDocument/2006/math">
                    <m:r>
                      <a:rPr lang="pt-BR" b="0" i="1" smtClean="0">
                        <a:latin typeface="Cambria Math" panose="02040503050406030204" pitchFamily="18" charset="0"/>
                      </a:rPr>
                      <m:t>𝑥</m:t>
                    </m:r>
                  </m:oMath>
                </a14:m>
                <a:r>
                  <a:rPr lang="pt-BR" dirty="0" smtClean="0"/>
                  <a:t> </a:t>
                </a:r>
                <a:r>
                  <a:rPr lang="pt-BR" dirty="0"/>
                  <a:t>passado para o método fit da classe </a:t>
                </a:r>
                <a:r>
                  <a:rPr lang="pt-BR" b="1" i="1" dirty="0"/>
                  <a:t>LinearRegression</a:t>
                </a:r>
                <a:r>
                  <a:rPr lang="pt-BR" dirty="0"/>
                  <a:t> é uma matriz com N x K. Porém, </a:t>
                </a:r>
                <a:r>
                  <a:rPr lang="pt-BR" dirty="0" smtClean="0"/>
                  <a:t>lembrem-se </a:t>
                </a:r>
                <a:r>
                  <a:rPr lang="pt-BR" dirty="0"/>
                  <a:t>que se existe um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portanto </a:t>
                </a:r>
                <a14:m>
                  <m:oMath xmlns:m="http://schemas.openxmlformats.org/officeDocument/2006/math">
                    <m:r>
                      <a:rPr lang="pt-BR" i="1">
                        <a:latin typeface="Cambria Math" panose="02040503050406030204" pitchFamily="18" charset="0"/>
                      </a:rPr>
                      <m:t>𝑥</m:t>
                    </m:r>
                  </m:oMath>
                </a14:m>
                <a:r>
                  <a:rPr lang="pt-BR" dirty="0" smtClean="0"/>
                  <a:t> </a:t>
                </a:r>
                <a:r>
                  <a:rPr lang="pt-BR" dirty="0"/>
                  <a:t>deveria ter dimensão N x K+1, entretanto, por padrão, a classe </a:t>
                </a:r>
                <a:r>
                  <a:rPr lang="pt-BR" b="1" i="1" dirty="0"/>
                  <a:t>LinearRegression</a:t>
                </a:r>
                <a:r>
                  <a:rPr lang="pt-BR" dirty="0"/>
                  <a:t> já faz isso pra </a:t>
                </a:r>
                <a:r>
                  <a:rPr lang="pt-BR" dirty="0" smtClean="0"/>
                  <a:t>vocês </a:t>
                </a:r>
                <a:r>
                  <a:rPr lang="pt-BR" dirty="0"/>
                  <a:t>automaticamente. Caso sua função hipótese não considere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então, durante a instanciação da classe </a:t>
                </a:r>
                <a:r>
                  <a:rPr lang="pt-BR" dirty="0" smtClean="0"/>
                  <a:t>vocês devem </a:t>
                </a:r>
                <a:r>
                  <a:rPr lang="pt-BR" dirty="0"/>
                  <a:t>configurar o parâmetro </a:t>
                </a:r>
                <a:r>
                  <a:rPr lang="pt-BR" b="1" dirty="0"/>
                  <a:t>fit_intercept=False</a:t>
                </a:r>
                <a:r>
                  <a:rPr lang="pt-BR" dirty="0" smtClean="0"/>
                  <a:t>.</a:t>
                </a:r>
                <a:endParaRPr lang="nl-BE" dirty="0"/>
              </a:p>
            </p:txBody>
          </p:sp>
        </mc:Choice>
        <mc:Fallback xmlns="">
          <p:sp>
            <p:nvSpPr>
              <p:cNvPr id="3" name="Rectangle 2"/>
              <p:cNvSpPr>
                <a:spLocks noRot="1" noChangeAspect="1" noMove="1" noResize="1" noEditPoints="1" noAdjustHandles="1" noChangeArrowheads="1" noChangeShapeType="1" noTextEdit="1"/>
              </p:cNvSpPr>
              <p:nvPr/>
            </p:nvSpPr>
            <p:spPr>
              <a:xfrm>
                <a:off x="838200" y="4781281"/>
                <a:ext cx="11208657" cy="2031325"/>
              </a:xfrm>
              <a:prstGeom prst="rect">
                <a:avLst/>
              </a:prstGeom>
              <a:blipFill rotWithShape="0">
                <a:blip r:embed="rId4"/>
                <a:stretch>
                  <a:fillRect l="-381" t="-1497" r="-490" b="-3593"/>
                </a:stretch>
              </a:blipFill>
            </p:spPr>
            <p:txBody>
              <a:bodyPr/>
              <a:lstStyle/>
              <a:p>
                <a:r>
                  <a:rPr lang="pt-BR">
                    <a:noFill/>
                  </a:rPr>
                  <a:t> </a:t>
                </a:r>
              </a:p>
            </p:txBody>
          </p:sp>
        </mc:Fallback>
      </mc:AlternateContent>
      <p:sp>
        <p:nvSpPr>
          <p:cNvPr id="5" name="Rectangle 4"/>
          <p:cNvSpPr/>
          <p:nvPr/>
        </p:nvSpPr>
        <p:spPr>
          <a:xfrm>
            <a:off x="9167240" y="3278768"/>
            <a:ext cx="2294539" cy="369332"/>
          </a:xfrm>
          <a:prstGeom prst="rect">
            <a:avLst/>
          </a:prstGeom>
        </p:spPr>
        <p:txBody>
          <a:bodyPr wrap="none">
            <a:spAutoFit/>
          </a:bodyPr>
          <a:lstStyle/>
          <a:p>
            <a:r>
              <a:rPr lang="pt-BR" dirty="0">
                <a:hlinkClick r:id="rId5"/>
              </a:rPr>
              <a:t>https://</a:t>
            </a:r>
            <a:r>
              <a:rPr lang="pt-BR" dirty="0" smtClean="0">
                <a:hlinkClick r:id="rId5"/>
              </a:rPr>
              <a:t>scikit-learn.org</a:t>
            </a:r>
            <a:endParaRPr lang="pt-BR" dirty="0"/>
          </a:p>
        </p:txBody>
      </p:sp>
      <p:sp>
        <p:nvSpPr>
          <p:cNvPr id="8" name="TextBox 7"/>
          <p:cNvSpPr txBox="1"/>
          <p:nvPr/>
        </p:nvSpPr>
        <p:spPr>
          <a:xfrm>
            <a:off x="4175166" y="4372869"/>
            <a:ext cx="4416594" cy="369332"/>
          </a:xfrm>
          <a:prstGeom prst="rect">
            <a:avLst/>
          </a:prstGeom>
          <a:noFill/>
        </p:spPr>
        <p:txBody>
          <a:bodyPr wrap="none" rtlCol="0">
            <a:spAutoFit/>
          </a:bodyPr>
          <a:lstStyle/>
          <a:p>
            <a:r>
              <a:rPr lang="pt-BR" b="1" dirty="0" smtClean="0">
                <a:solidFill>
                  <a:srgbClr val="00B0F0"/>
                </a:solidFill>
                <a:hlinkClick r:id="rId6"/>
              </a:rPr>
              <a:t>Exemplo: </a:t>
            </a:r>
            <a:r>
              <a:rPr lang="pt-BR" b="1" dirty="0">
                <a:solidFill>
                  <a:srgbClr val="00B0F0"/>
                </a:solidFill>
                <a:hlinkClick r:id="rId6"/>
              </a:rPr>
              <a:t>normal_equation_example1.ipynb</a:t>
            </a:r>
            <a:endParaRPr lang="pt-BR" b="1" dirty="0">
              <a:solidFill>
                <a:srgbClr val="00B0F0"/>
              </a:solidFill>
            </a:endParaRPr>
          </a:p>
        </p:txBody>
      </p:sp>
    </p:spTree>
    <p:extLst>
      <p:ext uri="{BB962C8B-B14F-4D97-AF65-F5344CB8AC3E}">
        <p14:creationId xmlns:p14="http://schemas.microsoft.com/office/powerpoint/2010/main" val="251759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33502" cy="4838646"/>
              </a:xfrm>
            </p:spPr>
            <p:txBody>
              <a:bodyPr>
                <a:normAutofit fontScale="92500" lnSpcReduction="10000"/>
              </a:bodyPr>
              <a:lstStyle/>
              <a:p>
                <a:r>
                  <a:rPr lang="pt-BR" dirty="0" smtClean="0"/>
                  <a:t>E </a:t>
                </a:r>
                <a:r>
                  <a:rPr lang="pt-BR" dirty="0"/>
                  <a:t>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Que forma vocês acham que ela teria?</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parâmetros do modelo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a </a:t>
                </a:r>
                <a:r>
                  <a:rPr lang="pt-BR" b="1" i="1" dirty="0"/>
                  <a:t>superfície de erro</a:t>
                </a:r>
                <a:r>
                  <a:rPr lang="pt-BR"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(ou seja, tem forma de tigela), e portanto possui um único </a:t>
                </a:r>
                <a:r>
                  <a:rPr lang="pt-BR" b="1" i="1" dirty="0"/>
                  <a:t>mínimo global</a:t>
                </a:r>
                <a:r>
                  <a:rPr lang="pt-BR" dirty="0"/>
                  <a:t>, que pode ser encontrado, por exemplo, pela </a:t>
                </a:r>
                <a:r>
                  <a:rPr lang="pt-BR" b="1" i="1" dirty="0"/>
                  <a:t>equação normal</a:t>
                </a:r>
                <a:r>
                  <a:rPr lang="pt-BR" dirty="0"/>
                  <a:t>.</a:t>
                </a:r>
              </a:p>
              <a:p>
                <a:r>
                  <a:rPr lang="pt-BR" dirty="0" smtClean="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a:t>
                </a:r>
                <a:r>
                  <a:rPr lang="nl-BE" dirty="0" smtClean="0"/>
                  <a:t>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nl-BE" dirty="0" smtClean="0"/>
                  <a:t>sempre será </a:t>
                </a:r>
                <a:r>
                  <a:rPr lang="nl-BE" b="1" dirty="0"/>
                  <a:t>convexa</a:t>
                </a:r>
                <a:r>
                  <a:rPr lang="nl-BE" dirty="0"/>
                  <a:t> com relação </a:t>
                </a:r>
                <a:r>
                  <a:rPr lang="nl-BE" dirty="0" smtClean="0"/>
                  <a:t>ao vetor de pesos, </a:t>
                </a:r>
                <a14:m>
                  <m:oMath xmlns:m="http://schemas.openxmlformats.org/officeDocument/2006/math">
                    <m:r>
                      <a:rPr lang="pt-BR" b="1" i="1">
                        <a:latin typeface="Cambria Math" panose="02040503050406030204" pitchFamily="18" charset="0"/>
                      </a:rPr>
                      <m:t>𝒂</m:t>
                    </m:r>
                  </m:oMath>
                </a14:m>
                <a:r>
                  <a:rPr lang="nl-BE" dirty="0" smtClean="0"/>
                  <a:t>.</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3502" cy="4838646"/>
              </a:xfrm>
              <a:blipFill rotWithShape="0">
                <a:blip r:embed="rId3"/>
                <a:stretch>
                  <a:fillRect l="-884" t="-2519" r="-940" b="-1134"/>
                </a:stretch>
              </a:blipFill>
            </p:spPr>
            <p:txBody>
              <a:bodyPr/>
              <a:lstStyle/>
              <a:p>
                <a:r>
                  <a:rPr lang="pt-BR">
                    <a:noFill/>
                  </a:rPr>
                  <a:t> </a:t>
                </a:r>
              </a:p>
            </p:txBody>
          </p:sp>
        </mc:Fallback>
      </mc:AlternateContent>
    </p:spTree>
    <p:extLst>
      <p:ext uri="{BB962C8B-B14F-4D97-AF65-F5344CB8AC3E}">
        <p14:creationId xmlns:p14="http://schemas.microsoft.com/office/powerpoint/2010/main" val="2811307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a:t>
            </a:r>
            <a:r>
              <a:rPr lang="pt-BR" dirty="0" smtClean="0"/>
              <a:t>Erro: Exemplo #1</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8042330" cy="4869643"/>
              </a:xfrm>
            </p:spPr>
            <p:txBody>
              <a:bodyPr>
                <a:normAutofit fontScale="85000" lnSpcReduction="20000"/>
              </a:bodyPr>
              <a:lstStyle/>
              <a:p>
                <a:pPr marL="285750" indent="-285750"/>
                <a:r>
                  <a:rPr lang="pt-BR" dirty="0" smtClean="0"/>
                  <a:t>A figura ao lado mostra </a:t>
                </a:r>
                <a:r>
                  <a:rPr lang="pt-BR" dirty="0"/>
                  <a:t>a </a:t>
                </a:r>
                <a:r>
                  <a:rPr lang="pt-BR" b="1" i="1" dirty="0"/>
                  <a:t>superfície de erro </a:t>
                </a:r>
                <a:r>
                  <a:rPr lang="pt-BR" dirty="0" smtClean="0"/>
                  <a:t>para a seguinte </a:t>
                </a:r>
                <a:r>
                  <a:rPr lang="pt-BR" b="1" i="1" dirty="0" smtClean="0"/>
                  <a:t>função observável</a:t>
                </a:r>
                <a:r>
                  <a:rPr lang="pt-BR" dirty="0" smtClean="0"/>
                  <a:t>:</a:t>
                </a:r>
                <a:endParaRPr lang="pt-BR" dirty="0"/>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e</a:t>
                </a:r>
                <a:r>
                  <a:rPr lang="nl-BE" dirty="0" smtClean="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pt-BR" dirty="0" smtClean="0"/>
                  <a:t> é a </a:t>
                </a:r>
                <a:r>
                  <a:rPr lang="pt-BR" b="1" i="1" dirty="0" smtClean="0"/>
                  <a:t>função objetivo</a:t>
                </a:r>
                <a:r>
                  <a:rPr lang="pt-BR" dirty="0" smtClean="0"/>
                  <a:t>. </a:t>
                </a:r>
              </a:p>
              <a:p>
                <a:r>
                  <a:rPr lang="pt-BR" dirty="0" smtClean="0"/>
                  <a:t>Neste exemplo, a </a:t>
                </a:r>
                <a:r>
                  <a:rPr lang="pt-BR" b="1" i="1" dirty="0" smtClean="0"/>
                  <a:t>função objetivo</a:t>
                </a:r>
                <a:r>
                  <a:rPr lang="pt-BR" dirty="0"/>
                  <a:t> </a:t>
                </a:r>
                <a:r>
                  <a:rPr lang="pt-BR" dirty="0" smtClean="0"/>
                  <a:t>(ou </a:t>
                </a:r>
                <a:r>
                  <a:rPr lang="pt-BR" b="1" i="1" dirty="0"/>
                  <a:t>modelo </a:t>
                </a:r>
                <a:r>
                  <a:rPr lang="pt-BR" b="1" i="1" dirty="0" smtClean="0"/>
                  <a:t>gerador</a:t>
                </a:r>
                <a:r>
                  <a:rPr lang="pt-BR" dirty="0" smtClean="0"/>
                  <a:t>) é dada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smtClean="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r>
                      <a:rPr lang="pt-BR" i="1">
                        <a:latin typeface="Cambria Math" panose="02040503050406030204" pitchFamily="18" charset="0"/>
                      </a:rPr>
                      <m:t>.</m:t>
                    </m:r>
                  </m:oMath>
                </a14:m>
                <a:r>
                  <a:rPr lang="pt-BR" dirty="0"/>
                  <a:t> </a:t>
                </a:r>
                <a:endParaRPr lang="pt-BR" dirty="0" smtClean="0"/>
              </a:p>
              <a:p>
                <a:r>
                  <a:rPr lang="pt-BR" dirty="0" smtClean="0"/>
                  <a:t>A </a:t>
                </a:r>
                <a:r>
                  <a:rPr lang="pt-BR" b="1" i="1" dirty="0" smtClean="0"/>
                  <a:t>função hipótese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é dada por</a:t>
                </a:r>
                <a:endParaRPr lang="pt-BR" dirty="0"/>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0" smtClean="0">
                          <a:latin typeface="Cambria Math" panose="02040503050406030204" pitchFamily="18" charset="0"/>
                        </a:rPr>
                        <m:t>.</m:t>
                      </m:r>
                    </m:oMath>
                  </m:oMathPara>
                </a14:m>
                <a:endParaRPr lang="pt-BR" dirty="0" smtClean="0"/>
              </a:p>
              <a:p>
                <a:r>
                  <a:rPr lang="pt-BR" dirty="0" smtClean="0"/>
                  <a:t>O erro </a:t>
                </a:r>
                <a:r>
                  <a:rPr lang="pt-BR" b="1" i="1" dirty="0"/>
                  <a:t>erro quadrático médio </a:t>
                </a:r>
                <a:r>
                  <a:rPr lang="pt-BR" dirty="0" smtClean="0"/>
                  <a:t>é calculado como</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r>
                            <a:rPr lang="pt-BR" b="0" i="1" smtClean="0">
                              <a:latin typeface="Cambria Math" panose="02040503050406030204" pitchFamily="18" charset="0"/>
                            </a:rPr>
                            <m:t>=</m:t>
                          </m:r>
                        </m:e>
                      </m:nary>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sSub>
                                    <m:sSubPr>
                                      <m:ctrlPr>
                                        <a:rPr lang="pt-BR" i="1" dirty="0" smtClean="0">
                                          <a:latin typeface="Cambria Math" panose="02040503050406030204" pitchFamily="18" charset="0"/>
                                        </a:rPr>
                                      </m:ctrlPr>
                                    </m:sSubPr>
                                    <m:e>
                                      <m:r>
                                        <a:rPr lang="pt-BR" b="0" i="1" dirty="0" smtClean="0">
                                          <a:latin typeface="Cambria Math" panose="02040503050406030204" pitchFamily="18" charset="0"/>
                                        </a:rPr>
                                        <m:t>𝑎</m:t>
                                      </m:r>
                                    </m:e>
                                    <m:sub>
                                      <m:r>
                                        <a:rPr lang="pt-BR" b="0" i="1" dirty="0" smtClean="0">
                                          <a:latin typeface="Cambria Math" panose="02040503050406030204" pitchFamily="18" charset="0"/>
                                        </a:rPr>
                                        <m:t>1</m:t>
                                      </m:r>
                                    </m:sub>
                                  </m:sSub>
                                  <m:sSub>
                                    <m:sSubPr>
                                      <m:ctrlPr>
                                        <a:rPr lang="pt-BR" i="1" dirty="0" smtClean="0">
                                          <a:latin typeface="Cambria Math" panose="02040503050406030204" pitchFamily="18" charset="0"/>
                                        </a:rPr>
                                      </m:ctrlPr>
                                    </m:sSubPr>
                                    <m:e>
                                      <m:r>
                                        <a:rPr lang="pt-BR" b="0" i="1" dirty="0" smtClean="0">
                                          <a:latin typeface="Cambria Math" panose="02040503050406030204" pitchFamily="18" charset="0"/>
                                        </a:rPr>
                                        <m:t>𝑥</m:t>
                                      </m:r>
                                    </m:e>
                                    <m:sub>
                                      <m:r>
                                        <a:rPr lang="pt-BR" b="0" i="1" dirty="0"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r>
                        <a:rPr lang="pt-BR" b="0" i="1" smtClean="0">
                          <a:latin typeface="Cambria Math" panose="02040503050406030204" pitchFamily="18" charset="0"/>
                        </a:rPr>
                        <m:t>.</m:t>
                      </m:r>
                    </m:oMath>
                  </m:oMathPara>
                </a14:m>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8042330" cy="4869643"/>
              </a:xfrm>
              <a:blipFill rotWithShape="0">
                <a:blip r:embed="rId3"/>
                <a:stretch>
                  <a:fillRect l="-1213" t="-2879"/>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5767" t="5795" r="9204"/>
          <a:stretch/>
        </p:blipFill>
        <p:spPr>
          <a:xfrm>
            <a:off x="8588877" y="2589591"/>
            <a:ext cx="3479139" cy="2569757"/>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712861" y="5294284"/>
                <a:ext cx="3479139" cy="646331"/>
              </a:xfrm>
              <a:prstGeom prst="rect">
                <a:avLst/>
              </a:prstGeom>
              <a:noFill/>
            </p:spPr>
            <p:txBody>
              <a:bodyPr wrap="square" rtlCol="0">
                <a:spAutoFit/>
              </a:bodyPr>
              <a:lstStyle/>
              <a:p>
                <a:pPr algn="ctr"/>
                <a:r>
                  <a:rPr lang="pt-BR" dirty="0" smtClean="0"/>
                  <a:t>O erro é calculado variando-se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na equação do EQM.</a:t>
                </a:r>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8712861" y="5294284"/>
                <a:ext cx="3479139" cy="646331"/>
              </a:xfrm>
              <a:prstGeom prst="rect">
                <a:avLst/>
              </a:prstGeom>
              <a:blipFill rotWithShape="0">
                <a:blip r:embed="rId5"/>
                <a:stretch>
                  <a:fillRect t="-4673" b="-13084"/>
                </a:stretch>
              </a:blipFill>
            </p:spPr>
            <p:txBody>
              <a:bodyPr/>
              <a:lstStyle/>
              <a:p>
                <a:r>
                  <a:rPr lang="pt-BR">
                    <a:noFill/>
                  </a:rPr>
                  <a:t> </a:t>
                </a:r>
              </a:p>
            </p:txBody>
          </p:sp>
        </mc:Fallback>
      </mc:AlternateContent>
      <p:sp>
        <p:nvSpPr>
          <p:cNvPr id="6" name="TextBox 5"/>
          <p:cNvSpPr txBox="1"/>
          <p:nvPr/>
        </p:nvSpPr>
        <p:spPr>
          <a:xfrm>
            <a:off x="8145315" y="2089315"/>
            <a:ext cx="4046685" cy="369332"/>
          </a:xfrm>
          <a:prstGeom prst="rect">
            <a:avLst/>
          </a:prstGeom>
          <a:noFill/>
        </p:spPr>
        <p:txBody>
          <a:bodyPr wrap="none" rtlCol="0">
            <a:spAutoFit/>
          </a:bodyPr>
          <a:lstStyle/>
          <a:p>
            <a:r>
              <a:rPr lang="pt-BR" b="1" dirty="0" smtClean="0">
                <a:solidFill>
                  <a:srgbClr val="00B0F0"/>
                </a:solidFill>
                <a:hlinkClick r:id="rId6"/>
              </a:rPr>
              <a:t>Exemplo: </a:t>
            </a:r>
            <a:r>
              <a:rPr lang="pt-BR" b="1" dirty="0">
                <a:solidFill>
                  <a:srgbClr val="00B0F0"/>
                </a:solidFill>
                <a:hlinkClick r:id="rId6"/>
              </a:rPr>
              <a:t>error_surface_example1.ipynb</a:t>
            </a:r>
            <a:endParaRPr lang="pt-BR" b="1" dirty="0">
              <a:solidFill>
                <a:srgbClr val="00B0F0"/>
              </a:solidFill>
            </a:endParaRPr>
          </a:p>
        </p:txBody>
      </p:sp>
      <p:sp>
        <p:nvSpPr>
          <p:cNvPr id="7" name="TextBox 6"/>
          <p:cNvSpPr txBox="1"/>
          <p:nvPr/>
        </p:nvSpPr>
        <p:spPr>
          <a:xfrm>
            <a:off x="9870518" y="3287397"/>
            <a:ext cx="1207510" cy="307777"/>
          </a:xfrm>
          <a:prstGeom prst="rect">
            <a:avLst/>
          </a:prstGeom>
          <a:noFill/>
        </p:spPr>
        <p:txBody>
          <a:bodyPr wrap="none" rtlCol="0">
            <a:spAutoFit/>
          </a:bodyPr>
          <a:lstStyle/>
          <a:p>
            <a:r>
              <a:rPr lang="pt-BR" sz="1400" dirty="0" smtClean="0"/>
              <a:t>solução ótima</a:t>
            </a:r>
            <a:endParaRPr lang="pt-BR" sz="1400" dirty="0"/>
          </a:p>
        </p:txBody>
      </p:sp>
      <p:cxnSp>
        <p:nvCxnSpPr>
          <p:cNvPr id="9" name="Straight Arrow Connector 8"/>
          <p:cNvCxnSpPr>
            <a:stCxn id="7" idx="2"/>
          </p:cNvCxnSpPr>
          <p:nvPr/>
        </p:nvCxnSpPr>
        <p:spPr>
          <a:xfrm>
            <a:off x="10474273" y="3595174"/>
            <a:ext cx="0" cy="94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6228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5068" r="19368" b="12660"/>
          <a:stretch/>
        </p:blipFill>
        <p:spPr>
          <a:xfrm>
            <a:off x="8927023" y="1150413"/>
            <a:ext cx="3170016" cy="2954454"/>
          </a:xfrm>
          <a:prstGeom prst="rect">
            <a:avLst/>
          </a:prstGeom>
        </p:spPr>
      </p:pic>
      <p:sp>
        <p:nvSpPr>
          <p:cNvPr id="2" name="Title 1"/>
          <p:cNvSpPr>
            <a:spLocks noGrp="1"/>
          </p:cNvSpPr>
          <p:nvPr>
            <p:ph type="title"/>
          </p:nvPr>
        </p:nvSpPr>
        <p:spPr/>
        <p:txBody>
          <a:bodyPr/>
          <a:lstStyle/>
          <a:p>
            <a:r>
              <a:rPr lang="pt-BR" dirty="0"/>
              <a:t>Superfície de </a:t>
            </a:r>
            <a:r>
              <a:rPr lang="pt-BR" dirty="0" smtClean="0"/>
              <a:t>Erro: Exemplo #2</a:t>
            </a:r>
            <a:endParaRPr lang="pt-BR" dirty="0"/>
          </a:p>
        </p:txBody>
      </p:sp>
      <mc:AlternateContent xmlns:mc="http://schemas.openxmlformats.org/markup-compatibility/2006" xmlns:a14="http://schemas.microsoft.com/office/drawing/2010/main">
        <mc:Choice Requires="a14">
          <p:sp>
            <p:nvSpPr>
              <p:cNvPr id="5" name="TextBox 4"/>
              <p:cNvSpPr txBox="1"/>
              <p:nvPr/>
            </p:nvSpPr>
            <p:spPr>
              <a:xfrm>
                <a:off x="7415389" y="3431814"/>
                <a:ext cx="1944914" cy="738664"/>
              </a:xfrm>
              <a:prstGeom prst="rect">
                <a:avLst/>
              </a:prstGeom>
              <a:noFill/>
            </p:spPr>
            <p:txBody>
              <a:bodyPr wrap="square" rtlCol="0">
                <a:spAutoFit/>
              </a:bodyPr>
              <a:lstStyle/>
              <a:p>
                <a:pPr algn="ctr"/>
                <a:r>
                  <a:rPr lang="pt-BR" sz="1400" dirty="0" smtClean="0"/>
                  <a:t>O erro é calculado variando-se </a:t>
                </a:r>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𝑎</m:t>
                        </m:r>
                      </m:e>
                      <m:sub>
                        <m:r>
                          <a:rPr lang="pt-BR" sz="1400" b="0" i="1" smtClean="0">
                            <a:latin typeface="Cambria Math" panose="02040503050406030204" pitchFamily="18" charset="0"/>
                          </a:rPr>
                          <m:t>1</m:t>
                        </m:r>
                      </m:sub>
                    </m:sSub>
                  </m:oMath>
                </a14:m>
                <a:r>
                  <a:rPr lang="pt-BR" sz="1400" dirty="0" smtClean="0"/>
                  <a:t> e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b="0" i="1" smtClean="0">
                            <a:latin typeface="Cambria Math" panose="02040503050406030204" pitchFamily="18" charset="0"/>
                          </a:rPr>
                          <m:t>2</m:t>
                        </m:r>
                      </m:sub>
                    </m:sSub>
                  </m:oMath>
                </a14:m>
                <a:r>
                  <a:rPr lang="pt-BR" sz="1400" dirty="0" smtClean="0"/>
                  <a:t> na equação do EQM.</a:t>
                </a:r>
                <a:endParaRPr lang="pt-BR"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7415389" y="3431814"/>
                <a:ext cx="1944914" cy="738664"/>
              </a:xfrm>
              <a:prstGeom prst="rect">
                <a:avLst/>
              </a:prstGeom>
              <a:blipFill rotWithShape="0">
                <a:blip r:embed="rId4"/>
                <a:stretch>
                  <a:fillRect t="-1653" b="-7438"/>
                </a:stretch>
              </a:blipFill>
            </p:spPr>
            <p:txBody>
              <a:bodyPr/>
              <a:lstStyle/>
              <a:p>
                <a:r>
                  <a:rPr lang="pt-BR">
                    <a:noFill/>
                  </a:rPr>
                  <a:t> </a:t>
                </a:r>
              </a:p>
            </p:txBody>
          </p:sp>
        </mc:Fallback>
      </mc:AlternateContent>
      <p:sp>
        <p:nvSpPr>
          <p:cNvPr id="6" name="TextBox 5"/>
          <p:cNvSpPr txBox="1"/>
          <p:nvPr/>
        </p:nvSpPr>
        <p:spPr>
          <a:xfrm>
            <a:off x="8124649" y="781081"/>
            <a:ext cx="4067351" cy="369332"/>
          </a:xfrm>
          <a:prstGeom prst="rect">
            <a:avLst/>
          </a:prstGeom>
          <a:noFill/>
        </p:spPr>
        <p:txBody>
          <a:bodyPr wrap="square" rtlCol="0">
            <a:spAutoFit/>
          </a:bodyPr>
          <a:lstStyle/>
          <a:p>
            <a:r>
              <a:rPr lang="pt-BR" b="1" dirty="0" smtClean="0">
                <a:solidFill>
                  <a:srgbClr val="00B0F0"/>
                </a:solidFill>
                <a:hlinkClick r:id="rId5"/>
              </a:rPr>
              <a:t>Exemplo: error_surface_example2.ipynb</a:t>
            </a:r>
            <a:endParaRPr lang="pt-BR" b="1" dirty="0">
              <a:solidFill>
                <a:srgbClr val="00B0F0"/>
              </a:solidFill>
            </a:endParaRPr>
          </a:p>
        </p:txBody>
      </p:sp>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4626" t="6480" r="9303" b="2066"/>
          <a:stretch/>
        </p:blipFill>
        <p:spPr>
          <a:xfrm>
            <a:off x="8927022" y="4170478"/>
            <a:ext cx="3170016" cy="2526259"/>
          </a:xfrm>
          <a:prstGeom prst="rect">
            <a:avLst/>
          </a:prstGeom>
        </p:spPr>
      </p:pic>
      <p:sp>
        <p:nvSpPr>
          <p:cNvPr id="7" name="TextBox 6"/>
          <p:cNvSpPr txBox="1"/>
          <p:nvPr/>
        </p:nvSpPr>
        <p:spPr>
          <a:xfrm>
            <a:off x="10070090" y="4397999"/>
            <a:ext cx="1207510" cy="307777"/>
          </a:xfrm>
          <a:prstGeom prst="rect">
            <a:avLst/>
          </a:prstGeom>
          <a:noFill/>
        </p:spPr>
        <p:txBody>
          <a:bodyPr wrap="none" rtlCol="0">
            <a:spAutoFit/>
          </a:bodyPr>
          <a:lstStyle/>
          <a:p>
            <a:r>
              <a:rPr lang="pt-BR" sz="1400" dirty="0" smtClean="0"/>
              <a:t>solução ótima</a:t>
            </a:r>
            <a:endParaRPr lang="pt-BR" sz="1400" dirty="0"/>
          </a:p>
        </p:txBody>
      </p:sp>
      <p:cxnSp>
        <p:nvCxnSpPr>
          <p:cNvPr id="9" name="Straight Arrow Connector 8"/>
          <p:cNvCxnSpPr>
            <a:stCxn id="7" idx="2"/>
          </p:cNvCxnSpPr>
          <p:nvPr/>
        </p:nvCxnSpPr>
        <p:spPr>
          <a:xfrm flipH="1">
            <a:off x="10668000" y="4705776"/>
            <a:ext cx="5845" cy="597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227767" y="2756604"/>
            <a:ext cx="1192078" cy="906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4"/>
                <a:ext cx="8389568" cy="5032376"/>
              </a:xfrm>
            </p:spPr>
            <p:txBody>
              <a:bodyPr>
                <a:normAutofit fontScale="62500" lnSpcReduction="20000"/>
              </a:bodyPr>
              <a:lstStyle/>
              <a:p>
                <a:pPr marL="285750" indent="-285750"/>
                <a:r>
                  <a:rPr lang="pt-BR" dirty="0" smtClean="0"/>
                  <a:t>A figura ao lado mostra </a:t>
                </a:r>
                <a:r>
                  <a:rPr lang="pt-BR" dirty="0"/>
                  <a:t>a </a:t>
                </a:r>
                <a:r>
                  <a:rPr lang="pt-BR" b="1" i="1" dirty="0"/>
                  <a:t>superfície de erro </a:t>
                </a:r>
                <a:r>
                  <a:rPr lang="pt-BR" dirty="0" smtClean="0"/>
                  <a:t>para a seguinte </a:t>
                </a:r>
                <a:r>
                  <a:rPr lang="pt-BR" b="1" i="1" dirty="0" smtClean="0"/>
                  <a:t>função observável</a:t>
                </a:r>
                <a:r>
                  <a:rPr lang="pt-BR" dirty="0" smtClean="0"/>
                  <a:t>:</a:t>
                </a:r>
                <a:endParaRPr lang="pt-BR" dirty="0"/>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e</a:t>
                </a:r>
                <a:r>
                  <a:rPr lang="nl-BE" dirty="0" smtClean="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pt-BR" dirty="0" smtClean="0"/>
                  <a:t> é a </a:t>
                </a:r>
                <a:r>
                  <a:rPr lang="pt-BR" b="1" i="1" dirty="0" smtClean="0"/>
                  <a:t>função objetivo</a:t>
                </a:r>
                <a:r>
                  <a:rPr lang="pt-BR" dirty="0" smtClean="0"/>
                  <a:t>. </a:t>
                </a:r>
              </a:p>
              <a:p>
                <a:r>
                  <a:rPr lang="pt-BR" dirty="0" smtClean="0"/>
                  <a:t>Neste exemplo, a </a:t>
                </a:r>
                <a:r>
                  <a:rPr lang="pt-BR" b="1" i="1" dirty="0" smtClean="0"/>
                  <a:t>função objetivo</a:t>
                </a:r>
                <a:r>
                  <a:rPr lang="pt-BR" dirty="0"/>
                  <a:t> </a:t>
                </a:r>
                <a:r>
                  <a:rPr lang="pt-BR" dirty="0" smtClean="0"/>
                  <a:t>(ou </a:t>
                </a:r>
                <a:r>
                  <a:rPr lang="pt-BR" b="1" i="1" dirty="0"/>
                  <a:t>modelo </a:t>
                </a:r>
                <a:r>
                  <a:rPr lang="pt-BR" b="1" i="1" dirty="0" smtClean="0"/>
                  <a:t>gerador</a:t>
                </a:r>
                <a:r>
                  <a:rPr lang="pt-BR" dirty="0" smtClean="0"/>
                  <a:t>) é dada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m:oMathPara>
                </a14:m>
                <a:endParaRPr lang="pt-BR" dirty="0" smtClean="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a:t>
                </a:r>
                <a:r>
                  <a:rPr lang="pt-BR" dirty="0" smtClean="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pt-BR" dirty="0" smtClean="0"/>
                  <a:t> </a:t>
                </a:r>
              </a:p>
              <a:p>
                <a:r>
                  <a:rPr lang="pt-BR" dirty="0" smtClean="0"/>
                  <a:t>A </a:t>
                </a:r>
                <a:r>
                  <a:rPr lang="pt-BR" b="1" i="1" dirty="0" smtClean="0"/>
                  <a:t>função hipótese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é dada por</a:t>
                </a:r>
                <a:endParaRPr lang="pt-BR" dirty="0"/>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0" smtClean="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b="0" i="1" dirty="0" smtClean="0">
                              <a:latin typeface="Cambria Math" panose="02040503050406030204" pitchFamily="18" charset="0"/>
                            </a:rPr>
                            <m:t>2</m:t>
                          </m:r>
                        </m:sub>
                      </m:sSub>
                      <m:r>
                        <a:rPr lang="pt-BR" i="1" dirty="0">
                          <a:latin typeface="Cambria Math" panose="02040503050406030204" pitchFamily="18" charset="0"/>
                        </a:rPr>
                        <m:t>(</m:t>
                      </m:r>
                      <m:r>
                        <a:rPr lang="pt-BR" b="0" i="1" dirty="0" smtClean="0">
                          <a:latin typeface="Cambria Math" panose="02040503050406030204" pitchFamily="18" charset="0"/>
                        </a:rPr>
                        <m:t>𝑛</m:t>
                      </m:r>
                      <m:r>
                        <a:rPr lang="pt-BR" i="1" dirty="0">
                          <a:latin typeface="Cambria Math" panose="02040503050406030204" pitchFamily="18" charset="0"/>
                        </a:rPr>
                        <m:t>)</m:t>
                      </m:r>
                      <m:r>
                        <a:rPr lang="pt-BR" b="0" i="0" smtClean="0">
                          <a:latin typeface="Cambria Math" panose="02040503050406030204" pitchFamily="18" charset="0"/>
                        </a:rPr>
                        <m:t>.</m:t>
                      </m:r>
                    </m:oMath>
                  </m:oMathPara>
                </a14:m>
                <a:endParaRPr lang="pt-BR" dirty="0" smtClean="0"/>
              </a:p>
              <a:p>
                <a:r>
                  <a:rPr lang="pt-BR" dirty="0" smtClean="0"/>
                  <a:t>O erro </a:t>
                </a:r>
                <a:r>
                  <a:rPr lang="pt-BR" b="1" i="1" dirty="0"/>
                  <a:t>erro quadrático médio </a:t>
                </a:r>
                <a:r>
                  <a:rPr lang="pt-BR" dirty="0" smtClean="0"/>
                  <a:t>é calculado como</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d>
                            </m:e>
                            <m:sup>
                              <m:r>
                                <a:rPr lang="pt-BR" i="1">
                                  <a:latin typeface="Cambria Math" panose="02040503050406030204" pitchFamily="18" charset="0"/>
                                </a:rPr>
                                <m:t>2</m:t>
                              </m:r>
                            </m:sup>
                          </m:sSup>
                        </m:e>
                      </m:nary>
                    </m:oMath>
                  </m:oMathPara>
                </a14:m>
                <a:endParaRPr lang="pt-BR" b="0" dirty="0" smtClean="0"/>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dirty="0">
                                          <a:latin typeface="Cambria Math" panose="02040503050406030204" pitchFamily="18" charset="0"/>
                                        </a:rPr>
                                      </m:ctrlPr>
                                    </m:d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1</m:t>
                                          </m:r>
                                        </m:sub>
                                      </m:sSub>
                                      <m:d>
                                        <m:dPr>
                                          <m:ctrlPr>
                                            <a:rPr lang="pt-BR" i="1" dirty="0">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d>
                                </m:e>
                              </m:d>
                            </m:e>
                            <m:sup>
                              <m:r>
                                <a:rPr lang="pt-BR" i="1">
                                  <a:latin typeface="Cambria Math" panose="02040503050406030204" pitchFamily="18" charset="0"/>
                                </a:rPr>
                                <m:t>2</m:t>
                              </m:r>
                            </m:sup>
                          </m:sSup>
                        </m:e>
                      </m:nary>
                    </m:oMath>
                  </m:oMathPara>
                </a14:m>
                <a:endParaRPr lang="pt-BR" dirty="0" smtClean="0"/>
              </a:p>
              <a:p>
                <a:pPr marL="285750" indent="-285750"/>
                <a:r>
                  <a:rPr lang="pt-BR" dirty="0"/>
                  <a:t>A segunda figura mostra a </a:t>
                </a:r>
                <a:r>
                  <a:rPr lang="pt-BR" b="1" dirty="0"/>
                  <a:t>superfície de contorno</a:t>
                </a:r>
                <a:r>
                  <a:rPr lang="pt-BR" dirty="0"/>
                  <a:t>.</a:t>
                </a:r>
              </a:p>
              <a:p>
                <a:pPr lvl="1">
                  <a:buFont typeface="Wingdings" panose="05000000000000000000" pitchFamily="2" charset="2"/>
                  <a:buChar char="§"/>
                </a:pPr>
                <a:r>
                  <a:rPr lang="pt-BR" dirty="0"/>
                  <a:t>Uma linha de contorno de uma função de duas variáveis é uma curva ao longo da qual a função tem um valor constante. Ou seja, no nosso caso, cada uma das linhas indica curvas que </a:t>
                </a:r>
                <a:r>
                  <a:rPr lang="pt-BR" dirty="0" smtClean="0"/>
                  <a:t>têm </a:t>
                </a:r>
                <a:r>
                  <a:rPr lang="pt-BR" dirty="0"/>
                  <a:t>o mesmo </a:t>
                </a:r>
                <a:r>
                  <a:rPr lang="pt-BR" dirty="0" smtClean="0"/>
                  <a:t>erro</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8389568" cy="5032376"/>
              </a:xfrm>
              <a:blipFill rotWithShape="0">
                <a:blip r:embed="rId7"/>
                <a:stretch>
                  <a:fillRect l="-581" t="-1937" b="-121"/>
                </a:stretch>
              </a:blipFill>
            </p:spPr>
            <p:txBody>
              <a:bodyPr/>
              <a:lstStyle/>
              <a:p>
                <a:r>
                  <a:rPr lang="pt-BR">
                    <a:noFill/>
                  </a:rPr>
                  <a:t> </a:t>
                </a:r>
              </a:p>
            </p:txBody>
          </p:sp>
        </mc:Fallback>
      </mc:AlternateContent>
      <p:cxnSp>
        <p:nvCxnSpPr>
          <p:cNvPr id="17" name="Straight Arrow Connector 16"/>
          <p:cNvCxnSpPr/>
          <p:nvPr/>
        </p:nvCxnSpPr>
        <p:spPr>
          <a:xfrm flipH="1">
            <a:off x="6879771" y="4170478"/>
            <a:ext cx="1436915" cy="1025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894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19391" cy="4745296"/>
              </a:xfrm>
            </p:spPr>
            <p:txBody>
              <a:bodyPr>
                <a:normAutofit fontScale="92500" lnSpcReduction="20000"/>
              </a:bodyPr>
              <a:lstStyle/>
              <a:p>
                <a:r>
                  <a:rPr lang="pt-BR" b="1" dirty="0" smtClean="0"/>
                  <a:t>Alta complexidade computacional</a:t>
                </a:r>
                <a:r>
                  <a:rPr lang="pt-BR" dirty="0" smtClean="0"/>
                  <a:t>: a </a:t>
                </a:r>
                <a:r>
                  <a:rPr lang="pt-BR" dirty="0"/>
                  <a:t>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𝑛</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𝑛</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smtClean="0"/>
                  <a:t>atributos </a:t>
                </a:r>
                <a:r>
                  <a:rPr lang="pt-BR" dirty="0" smtClean="0"/>
                  <a:t>dobrar</a:t>
                </a:r>
                <a:r>
                  <a:rPr lang="pt-BR" dirty="0"/>
                  <a:t>,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iterativas </a:t>
                </a:r>
              </a:p>
              <a:p>
                <a:pPr lvl="1">
                  <a:buFont typeface="Courier New" panose="02070309020205020404" pitchFamily="49" charset="0"/>
                  <a:buChar char="o"/>
                </a:pPr>
                <a:r>
                  <a:rPr lang="pt-BR" dirty="0"/>
                  <a:t>Métodos iterativos de busca que façam a atualização dos parâmetros, </a:t>
                </a:r>
                <a14:m>
                  <m:oMath xmlns:m="http://schemas.openxmlformats.org/officeDocument/2006/math">
                    <m:r>
                      <a:rPr lang="pt-BR" b="1" i="1" smtClean="0">
                        <a:latin typeface="Cambria Math" panose="02040503050406030204" pitchFamily="18" charset="0"/>
                      </a:rPr>
                      <m:t>𝒂</m:t>
                    </m:r>
                  </m:oMath>
                </a14:m>
                <a:r>
                  <a:rPr lang="pt-BR" dirty="0"/>
                  <a:t>, à medida que os dados forem sendo apresentados ao modelo</a:t>
                </a:r>
                <a:r>
                  <a:rPr lang="pt-BR" dirty="0" smtClean="0"/>
                  <a:t>.</a:t>
                </a:r>
              </a:p>
              <a:p>
                <a:pPr lvl="1">
                  <a:buFont typeface="Courier New" panose="02070309020205020404" pitchFamily="49" charset="0"/>
                  <a:buChar char="o"/>
                </a:pPr>
                <a:r>
                  <a:rPr lang="pt-BR" dirty="0" smtClean="0"/>
                  <a:t>Por exemplo, o algoritmo do </a:t>
                </a:r>
                <a:r>
                  <a:rPr lang="pt-BR" b="1" i="1" dirty="0" smtClean="0"/>
                  <a:t>gradiente descendente</a:t>
                </a:r>
                <a:r>
                  <a:rPr lang="pt-BR" dirty="0" smtClean="0"/>
                  <a:t>, o qual veremos a seguir.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19391" cy="4745296"/>
              </a:xfrm>
              <a:blipFill rotWithShape="0">
                <a:blip r:embed="rId3"/>
                <a:stretch>
                  <a:fillRect l="-853" t="-3209" r="-739" b="-2696"/>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a:t>
            </a:r>
            <a:r>
              <a:rPr lang="pt-BR" i="1" dirty="0" smtClean="0"/>
              <a:t> Regressão: Parte I (1S2021</a:t>
            </a:r>
            <a:r>
              <a:rPr lang="pt-BR" i="1" dirty="0"/>
              <a:t>)</a:t>
            </a:r>
            <a:r>
              <a:rPr lang="pt-BR" dirty="0"/>
              <a:t>” que se encontra no MS Teams.</a:t>
            </a:r>
          </a:p>
          <a:p>
            <a:r>
              <a:rPr lang="pt-BR" b="1" dirty="0"/>
              <a:t>Exercício Prático</a:t>
            </a:r>
            <a:r>
              <a:rPr lang="pt-BR" dirty="0"/>
              <a:t>: </a:t>
            </a:r>
            <a:r>
              <a:rPr lang="pt-BR" b="1" dirty="0">
                <a:hlinkClick r:id="rId3"/>
              </a:rPr>
              <a:t>Laboratório </a:t>
            </a:r>
            <a:r>
              <a:rPr lang="pt-BR" b="1" dirty="0" smtClean="0">
                <a:hlinkClick r:id="rId3"/>
              </a:rPr>
              <a:t>#2</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994846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1" y="1690689"/>
                <a:ext cx="7623628" cy="4927826"/>
              </a:xfrm>
            </p:spPr>
            <p:txBody>
              <a:bodyPr>
                <a:normAutofit fontScale="85000" lnSpcReduction="20000"/>
              </a:bodyPr>
              <a:lstStyle/>
              <a:p>
                <a:r>
                  <a:rPr lang="pt-BR" dirty="0"/>
                  <a:t>Algoritmo de otimização </a:t>
                </a:r>
                <a:r>
                  <a:rPr lang="pt-BR" dirty="0" smtClean="0"/>
                  <a:t>iterativo e genérico </a:t>
                </a:r>
                <a:r>
                  <a:rPr lang="pt-BR" dirty="0"/>
                  <a:t>capaz de encontrar soluções ótimas para uma ampla gama de problemas.</a:t>
                </a:r>
              </a:p>
              <a:p>
                <a:r>
                  <a:rPr lang="pt-BR" dirty="0" smtClean="0"/>
                  <a:t>A i</a:t>
                </a:r>
                <a:r>
                  <a:rPr lang="pt-BR" dirty="0" smtClean="0"/>
                  <a:t>deia </a:t>
                </a:r>
                <a:r>
                  <a:rPr lang="pt-BR" dirty="0"/>
                  <a:t>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a:t>
                </a:r>
                <a:r>
                  <a:rPr lang="pt-BR" b="1" i="1" dirty="0"/>
                  <a:t>função de erro</a:t>
                </a:r>
                <a:r>
                  <a:rPr lang="pt-BR" dirty="0"/>
                  <a:t>.</a:t>
                </a:r>
              </a:p>
              <a:p>
                <a:r>
                  <a:rPr lang="pt-BR" dirty="0" smtClean="0"/>
                  <a:t>É u</a:t>
                </a:r>
                <a:r>
                  <a:rPr lang="pt-BR" dirty="0" smtClean="0"/>
                  <a:t>tilizado </a:t>
                </a:r>
                <a:r>
                  <a:rPr lang="pt-BR" dirty="0"/>
                  <a:t>em vários problemas de aprendizado de máquina.</a:t>
                </a:r>
              </a:p>
              <a:p>
                <a:r>
                  <a:rPr lang="pt-BR" dirty="0"/>
                  <a:t>Escalona melhor do que o método de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a:t>).</a:t>
                </a:r>
              </a:p>
              <a:p>
                <a:r>
                  <a:rPr lang="pt-BR" dirty="0"/>
                  <a:t>O único requisito é que a </a:t>
                </a:r>
                <a:r>
                  <a:rPr lang="pt-BR" b="1" i="1" dirty="0"/>
                  <a:t>função de erro </a:t>
                </a:r>
                <a:r>
                  <a:rPr lang="pt-BR" dirty="0"/>
                  <a:t>seja </a:t>
                </a:r>
                <a:r>
                  <a:rPr lang="pt-BR" b="1" i="1" dirty="0"/>
                  <a:t>diferenciável</a:t>
                </a:r>
                <a:r>
                  <a:rPr lang="pt-BR" dirty="0" smtClean="0"/>
                  <a:t>.</a:t>
                </a:r>
                <a:endParaRPr lang="pt-BR" b="1"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1" y="1690689"/>
                <a:ext cx="7623628" cy="4927826"/>
              </a:xfrm>
              <a:blipFill rotWithShape="0">
                <a:blip r:embed="rId3"/>
                <a:stretch>
                  <a:fillRect l="-1120" t="-2843" r="-560"/>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48875" r="2792"/>
          <a:stretch/>
        </p:blipFill>
        <p:spPr>
          <a:xfrm>
            <a:off x="8008620" y="2961159"/>
            <a:ext cx="4038600" cy="2830745"/>
          </a:xfrm>
          <a:prstGeom prst="rect">
            <a:avLst/>
          </a:prstGeom>
        </p:spPr>
      </p:pic>
    </p:spTree>
    <p:extLst>
      <p:ext uri="{BB962C8B-B14F-4D97-AF65-F5344CB8AC3E}">
        <p14:creationId xmlns:p14="http://schemas.microsoft.com/office/powerpoint/2010/main" val="1059392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190171"/>
                <a:ext cx="7217228" cy="5667829"/>
              </a:xfrm>
            </p:spPr>
            <p:txBody>
              <a:bodyPr>
                <a:normAutofit fontScale="700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a:t>
                </a:r>
                <a:r>
                  <a:rPr lang="pt-BR" dirty="0" smtClean="0"/>
                  <a:t>.</a:t>
                </a:r>
              </a:p>
              <a:p>
                <a:r>
                  <a:rPr lang="pt-BR" dirty="0" smtClean="0"/>
                  <a:t>Notem </a:t>
                </a:r>
                <a:r>
                  <a:rPr lang="pt-BR" dirty="0"/>
                  <a:t>que cada elemento do vetor gradiente aponta para a direção de máxima variação em relação à aquele </a:t>
                </a:r>
                <a:r>
                  <a:rPr lang="pt-BR" dirty="0" smtClean="0"/>
                  <a:t>argumento.</a:t>
                </a:r>
                <a:endParaRPr lang="pt-BR" dirty="0"/>
              </a:p>
              <a:p>
                <a:r>
                  <a:rPr lang="pt-BR" dirty="0"/>
                  <a:t>O valor do gradiente em um ponto é um vetor tangente ao ponto.</a:t>
                </a:r>
              </a:p>
              <a:p>
                <a:pPr lvl="1">
                  <a:buFont typeface="Courier New" panose="02070309020205020404" pitchFamily="49" charset="0"/>
                  <a:buChar char="o"/>
                </a:pPr>
                <a:r>
                  <a:rPr lang="pt-BR" dirty="0"/>
                  <a:t>Valor +: máximo </a:t>
                </a:r>
                <a:r>
                  <a:rPr lang="pt-BR" dirty="0" smtClean="0"/>
                  <a:t>esta à </a:t>
                </a:r>
                <a:r>
                  <a:rPr lang="pt-BR" dirty="0"/>
                  <a:t>frente. </a:t>
                </a:r>
                <a:endParaRPr lang="pt-BR" dirty="0" smtClean="0"/>
              </a:p>
              <a:p>
                <a:pPr lvl="1">
                  <a:buFont typeface="Courier New" panose="02070309020205020404" pitchFamily="49" charset="0"/>
                  <a:buChar char="o"/>
                </a:pPr>
                <a:r>
                  <a:rPr lang="pt-BR" dirty="0" smtClean="0"/>
                  <a:t>Valor </a:t>
                </a:r>
                <a:r>
                  <a:rPr lang="pt-BR" dirty="0"/>
                  <a:t>-: máximo </a:t>
                </a:r>
                <a:r>
                  <a:rPr lang="pt-BR" dirty="0" smtClean="0"/>
                  <a:t>está atrás.</a:t>
                </a:r>
              </a:p>
              <a:p>
                <a:pPr lvl="1">
                  <a:buFont typeface="Courier New" panose="02070309020205020404" pitchFamily="49" charset="0"/>
                  <a:buChar char="o"/>
                </a:pPr>
                <a:r>
                  <a:rPr lang="pt-BR" dirty="0" smtClean="0"/>
                  <a:t>Valor </a:t>
                </a:r>
                <a:r>
                  <a:rPr lang="pt-BR" dirty="0"/>
                  <a:t>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a:t>
                </a:r>
                <a:r>
                  <a:rPr lang="pt-BR" dirty="0" smtClean="0"/>
                  <a:t>que tem como objetivo a </a:t>
                </a:r>
                <a:r>
                  <a:rPr lang="pt-BR" b="1" i="1" dirty="0" smtClean="0"/>
                  <a:t>maximização</a:t>
                </a:r>
                <a:r>
                  <a:rPr lang="pt-BR" dirty="0" smtClean="0"/>
                  <a:t> </a:t>
                </a:r>
                <a:r>
                  <a:rPr lang="pt-BR" dirty="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190171"/>
                <a:ext cx="7217228" cy="5667829"/>
              </a:xfrm>
              <a:blipFill rotWithShape="0">
                <a:blip r:embed="rId3"/>
                <a:stretch>
                  <a:fillRect l="-761" t="-1935" r="-1522"/>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055429" y="2515734"/>
            <a:ext cx="4019081" cy="2126067"/>
          </a:xfrm>
          <a:prstGeom prst="rect">
            <a:avLst/>
          </a:prstGeom>
        </p:spPr>
      </p:pic>
      <p:sp>
        <p:nvSpPr>
          <p:cNvPr id="29" name="Rectangle 28"/>
          <p:cNvSpPr/>
          <p:nvPr/>
        </p:nvSpPr>
        <p:spPr>
          <a:xfrm>
            <a:off x="8758684" y="4641801"/>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lnSpcReduction="10000"/>
              </a:bodyPr>
              <a:lstStyle/>
              <a:p>
                <a:r>
                  <a:rPr lang="pt-BR" dirty="0"/>
                  <a:t>Mas e se formos na direção contrária </a:t>
                </a:r>
                <a:r>
                  <a:rPr lang="pt-BR" dirty="0" smtClean="0"/>
                  <a:t>a </a:t>
                </a:r>
                <a:r>
                  <a:rPr lang="pt-BR" dirty="0"/>
                  <a:t>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rotWithShape="0">
                <a:blip r:embed="rId3"/>
                <a:stretch>
                  <a:fillRect l="-1004" t="-5081"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534399" y="2943008"/>
            <a:ext cx="3323771" cy="213335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627847" y="3374955"/>
            <a:ext cx="2224946" cy="1481651"/>
          </a:xfrm>
          <a:prstGeom prst="rect">
            <a:avLst/>
          </a:prstGeom>
        </p:spPr>
      </p:pic>
      <p:pic>
        <p:nvPicPr>
          <p:cNvPr id="7" name="Picture 6"/>
          <p:cNvPicPr>
            <a:picLocks noChangeAspect="1"/>
          </p:cNvPicPr>
          <p:nvPr/>
        </p:nvPicPr>
        <p:blipFill>
          <a:blip r:embed="rId4"/>
          <a:stretch>
            <a:fillRect/>
          </a:stretch>
        </p:blipFill>
        <p:spPr>
          <a:xfrm>
            <a:off x="2959964" y="3382832"/>
            <a:ext cx="1965031" cy="1473773"/>
          </a:xfrm>
          <a:prstGeom prst="rect">
            <a:avLst/>
          </a:prstGeom>
        </p:spPr>
      </p:pic>
      <p:pic>
        <p:nvPicPr>
          <p:cNvPr id="8" name="Picture 7"/>
          <p:cNvPicPr>
            <a:picLocks noChangeAspect="1"/>
          </p:cNvPicPr>
          <p:nvPr/>
        </p:nvPicPr>
        <p:blipFill>
          <a:blip r:embed="rId5"/>
          <a:stretch>
            <a:fillRect/>
          </a:stretch>
        </p:blipFill>
        <p:spPr>
          <a:xfrm>
            <a:off x="5091821" y="3374237"/>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smtClean="0"/>
              <a:t>Exemplo 1</a:t>
            </a:r>
            <a:r>
              <a:rPr lang="pt-BR" dirty="0" smtClean="0"/>
              <a:t>: Estimar o </a:t>
            </a:r>
            <a:r>
              <a:rPr lang="pt-BR" dirty="0"/>
              <a:t>preço de casas</a:t>
            </a:r>
            <a:r>
              <a:rPr lang="pt-BR" dirty="0" smtClean="0"/>
              <a:t>.</a:t>
            </a:r>
          </a:p>
          <a:p>
            <a:r>
              <a:rPr lang="pt-BR" b="1" dirty="0"/>
              <a:t>Exemplo </a:t>
            </a:r>
            <a:r>
              <a:rPr lang="pt-BR" b="1" dirty="0" smtClean="0"/>
              <a:t>2</a:t>
            </a:r>
            <a:r>
              <a:rPr lang="pt-BR" dirty="0" smtClean="0"/>
              <a:t>: Estimar as vendas de sorvete.</a:t>
            </a:r>
            <a:endParaRPr lang="pt-BR" dirty="0"/>
          </a:p>
        </p:txBody>
      </p:sp>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entre a área de uma casa e seu valor</a:t>
            </a:r>
            <a:r>
              <a:rPr lang="pt-BR" dirty="0" smtClean="0"/>
              <a:t>? </a:t>
            </a:r>
          </a:p>
          <a:p>
            <a:r>
              <a:rPr lang="pt-BR" dirty="0" smtClean="0"/>
              <a:t>Ou da temperatura e a quantidade de sorvetes vendidos?</a:t>
            </a:r>
            <a:endParaRPr lang="pt-BR" dirty="0"/>
          </a:p>
        </p:txBody>
      </p:sp>
      <p:sp>
        <p:nvSpPr>
          <p:cNvPr id="3" name="TextBox 2"/>
          <p:cNvSpPr txBox="1"/>
          <p:nvPr/>
        </p:nvSpPr>
        <p:spPr>
          <a:xfrm>
            <a:off x="425219" y="500929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2997978" y="502937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5287153" y="5029373"/>
            <a:ext cx="2858651" cy="369332"/>
          </a:xfrm>
          <a:prstGeom prst="rect">
            <a:avLst/>
          </a:prstGeom>
          <a:noFill/>
        </p:spPr>
        <p:txBody>
          <a:bodyPr wrap="square" rtlCol="0">
            <a:spAutoFit/>
          </a:bodyPr>
          <a:lstStyle/>
          <a:p>
            <a:pPr algn="ctr"/>
            <a:r>
              <a:rPr lang="pt-BR" dirty="0"/>
              <a:t>???</a:t>
            </a:r>
          </a:p>
        </p:txBody>
      </p:sp>
      <mc:AlternateContent xmlns:mc="http://schemas.openxmlformats.org/markup-compatibility/2006" xmlns:a14="http://schemas.microsoft.com/office/drawing/2010/main">
        <mc:Choice Requires="a14">
          <p:sp>
            <p:nvSpPr>
              <p:cNvPr id="4" name="TextBox 3"/>
              <p:cNvSpPr txBox="1"/>
              <p:nvPr/>
            </p:nvSpPr>
            <p:spPr>
              <a:xfrm>
                <a:off x="1393501" y="3004905"/>
                <a:ext cx="893899" cy="369332"/>
              </a:xfrm>
              <a:prstGeom prst="rect">
                <a:avLst/>
              </a:prstGeom>
              <a:noFill/>
            </p:spPr>
            <p:txBody>
              <a:bodyPr wrap="none" rtlCol="0">
                <a:spAutoFit/>
              </a:bodyPr>
              <a:lstStyle/>
              <a:p>
                <a:r>
                  <a:rPr lang="pt-BR" dirty="0" smtClean="0"/>
                  <a:t>500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4" name="TextBox 3"/>
              <p:cNvSpPr txBox="1">
                <a:spLocks noRot="1" noChangeAspect="1" noMove="1" noResize="1" noEditPoints="1" noAdjustHandles="1" noChangeArrowheads="1" noChangeShapeType="1" noTextEdit="1"/>
              </p:cNvSpPr>
              <p:nvPr/>
            </p:nvSpPr>
            <p:spPr>
              <a:xfrm>
                <a:off x="1393501" y="3004905"/>
                <a:ext cx="893899" cy="369332"/>
              </a:xfrm>
              <a:prstGeom prst="rect">
                <a:avLst/>
              </a:prstGeom>
              <a:blipFill rotWithShape="0">
                <a:blip r:embed="rId6"/>
                <a:stretch>
                  <a:fillRect l="-6164"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81533" y="2998079"/>
                <a:ext cx="776879" cy="369332"/>
              </a:xfrm>
              <a:prstGeom prst="rect">
                <a:avLst/>
              </a:prstGeom>
              <a:noFill/>
            </p:spPr>
            <p:txBody>
              <a:bodyPr wrap="none" rtlCol="0">
                <a:spAutoFit/>
              </a:bodyPr>
              <a:lstStyle/>
              <a:p>
                <a:r>
                  <a:rPr lang="pt-BR" dirty="0" smtClean="0"/>
                  <a:t>70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1533" y="2998079"/>
                <a:ext cx="776879" cy="369332"/>
              </a:xfrm>
              <a:prstGeom prst="rect">
                <a:avLst/>
              </a:prstGeom>
              <a:blipFill rotWithShape="0">
                <a:blip r:embed="rId7"/>
                <a:stretch>
                  <a:fillRect l="-7087"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26015" y="2995006"/>
                <a:ext cx="893899" cy="369332"/>
              </a:xfrm>
              <a:prstGeom prst="rect">
                <a:avLst/>
              </a:prstGeom>
              <a:noFill/>
            </p:spPr>
            <p:txBody>
              <a:bodyPr wrap="none" rtlCol="0">
                <a:spAutoFit/>
              </a:bodyPr>
              <a:lstStyle/>
              <a:p>
                <a:r>
                  <a:rPr lang="pt-BR" dirty="0" smtClean="0"/>
                  <a:t>200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5926015" y="2995006"/>
                <a:ext cx="893899" cy="369332"/>
              </a:xfrm>
              <a:prstGeom prst="rect">
                <a:avLst/>
              </a:prstGeom>
              <a:blipFill rotWithShape="0">
                <a:blip r:embed="rId8"/>
                <a:stretch>
                  <a:fillRect l="-5442" t="-8197" b="-24590"/>
                </a:stretch>
              </a:blipFill>
            </p:spPr>
            <p:txBody>
              <a:bodyPr/>
              <a:lstStyle/>
              <a:p>
                <a:r>
                  <a:rPr lang="pt-BR">
                    <a:noFill/>
                  </a:rPr>
                  <a:t> </a:t>
                </a:r>
              </a:p>
            </p:txBody>
          </p:sp>
        </mc:Fallback>
      </mc:AlternateContent>
      <p:pic>
        <p:nvPicPr>
          <p:cNvPr id="1026" name="Picture 2" descr="scatterplot"/>
          <p:cNvPicPr>
            <a:picLocks noChangeAspect="1" noChangeArrowheads="1"/>
          </p:cNvPicPr>
          <p:nvPr/>
        </p:nvPicPr>
        <p:blipFill rotWithShape="1">
          <a:blip r:embed="rId9">
            <a:extLst>
              <a:ext uri="{28A0092B-C50C-407E-A947-70E740481C1C}">
                <a14:useLocalDpi xmlns:a14="http://schemas.microsoft.com/office/drawing/2010/main" val="0"/>
              </a:ext>
            </a:extLst>
          </a:blip>
          <a:srcRect t="3025" r="2762" b="-1"/>
          <a:stretch/>
        </p:blipFill>
        <p:spPr bwMode="auto">
          <a:xfrm>
            <a:off x="7799777" y="2559660"/>
            <a:ext cx="4302223" cy="31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pesos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r="-9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797626" y="3843114"/>
                <a:ext cx="7072087"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797626" y="3843114"/>
                <a:ext cx="7072087" cy="1015663"/>
              </a:xfrm>
              <a:prstGeom prst="rect">
                <a:avLst/>
              </a:prstGeom>
              <a:blipFill rotWithShape="0">
                <a:blip r:embed="rId4"/>
                <a:stretch>
                  <a:fillRect l="-34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smtClean="0"/>
              <a:t>Formatos diferentes da superfície de erro</a:t>
            </a:r>
            <a:endParaRPr lang="pt-BR" dirty="0"/>
          </a:p>
        </p:txBody>
      </p:sp>
      <p:sp>
        <p:nvSpPr>
          <p:cNvPr id="4" name="Rectangle 3"/>
          <p:cNvSpPr/>
          <p:nvPr/>
        </p:nvSpPr>
        <p:spPr>
          <a:xfrm>
            <a:off x="5887609" y="6435617"/>
            <a:ext cx="6836228" cy="369332"/>
          </a:xfrm>
          <a:prstGeom prst="rect">
            <a:avLst/>
          </a:prstGeom>
        </p:spPr>
        <p:txBody>
          <a:bodyPr wrap="square">
            <a:spAutoFit/>
          </a:bodyPr>
          <a:lstStyle/>
          <a:p>
            <a:r>
              <a:rPr lang="pt-BR" u="sng" dirty="0" smtClean="0">
                <a:solidFill>
                  <a:srgbClr val="00B0F0"/>
                </a:solidFill>
              </a:rPr>
              <a:t>Exemplo: formatos_diferentes_da_superfície_de_erro.ipynb</a:t>
            </a:r>
            <a:endParaRPr lang="pt-BR" u="sng" dirty="0">
              <a:solidFill>
                <a:srgbClr val="00B0F0"/>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625" t="19499" r="28607" b="15042"/>
          <a:stretch/>
        </p:blipFill>
        <p:spPr>
          <a:xfrm>
            <a:off x="4765804" y="1320298"/>
            <a:ext cx="2080699" cy="224131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812" t="10821" r="9367" b="5970"/>
          <a:stretch/>
        </p:blipFill>
        <p:spPr>
          <a:xfrm>
            <a:off x="4534495" y="3572144"/>
            <a:ext cx="2501472" cy="1616894"/>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1196" t="19652" r="28676" b="15103"/>
          <a:stretch/>
        </p:blipFill>
        <p:spPr>
          <a:xfrm>
            <a:off x="7293101" y="1248494"/>
            <a:ext cx="2109835" cy="228939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812" t="10397" r="9119" b="6393"/>
          <a:stretch/>
        </p:blipFill>
        <p:spPr>
          <a:xfrm>
            <a:off x="7104479" y="3572144"/>
            <a:ext cx="2482394" cy="1599924"/>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0625" t="19243" r="28607" b="14659"/>
          <a:stretch/>
        </p:blipFill>
        <p:spPr>
          <a:xfrm>
            <a:off x="9923861" y="1254031"/>
            <a:ext cx="2067638" cy="2249009"/>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3732" t="10075" r="9453" b="5970"/>
          <a:stretch/>
        </p:blipFill>
        <p:spPr>
          <a:xfrm>
            <a:off x="9662781" y="3537889"/>
            <a:ext cx="2467070" cy="159051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2391466" cy="923330"/>
              </a:xfrm>
              <a:prstGeom prst="rect">
                <a:avLst/>
              </a:prstGeom>
              <a:noFill/>
            </p:spPr>
            <p:txBody>
              <a:bodyPr wrap="square" rtlCol="0">
                <a:spAutoFit/>
              </a:bodyPr>
              <a:lstStyle/>
              <a:p>
                <a:r>
                  <a:rPr lang="pt-BR" b="0" dirty="0" smtClean="0">
                    <a:latin typeface="Cambria Math" panose="02040503050406030204" pitchFamily="18" charset="0"/>
                  </a:rPr>
                  <a:t>Modelo original:</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b="0" i="1" dirty="0" smtClean="0">
                  <a:latin typeface="Cambria Math" panose="02040503050406030204" pitchFamily="18" charset="0"/>
                </a:endParaRP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2391466" cy="923330"/>
              </a:xfrm>
              <a:prstGeom prst="rect">
                <a:avLst/>
              </a:prstGeom>
              <a:blipFill rotWithShape="0">
                <a:blip r:embed="rId8"/>
                <a:stretch>
                  <a:fillRect l="-2296" t="-3947"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57300" y="5165996"/>
                <a:ext cx="2292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4657300" y="5165996"/>
                <a:ext cx="2292231" cy="646331"/>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227284" y="5088107"/>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9" name="Rectangle 18"/>
              <p:cNvSpPr>
                <a:spLocks noRot="1" noChangeAspect="1" noMove="1" noResize="1" noEditPoints="1" noAdjustHandles="1" noChangeArrowheads="1" noChangeShapeType="1" noTextEdit="1"/>
              </p:cNvSpPr>
              <p:nvPr/>
            </p:nvSpPr>
            <p:spPr>
              <a:xfrm>
                <a:off x="7227284" y="5088107"/>
                <a:ext cx="2297552" cy="646331"/>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8904" y="5086918"/>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20" name="Rectangle 19"/>
              <p:cNvSpPr>
                <a:spLocks noRot="1" noChangeAspect="1" noMove="1" noResize="1" noEditPoints="1" noAdjustHandles="1" noChangeArrowheads="1" noChangeShapeType="1" noTextEdit="1"/>
              </p:cNvSpPr>
              <p:nvPr/>
            </p:nvSpPr>
            <p:spPr>
              <a:xfrm>
                <a:off x="9808904" y="5086918"/>
                <a:ext cx="2297552" cy="646331"/>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397563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e>
                              </m:d>
                            </m:e>
                            <m:sup>
                              <m:r>
                                <a:rPr lang="pt-BR" i="1">
                                  <a:latin typeface="Cambria Math" panose="02040503050406030204" pitchFamily="18" charset="0"/>
                                </a:rPr>
                                <m:t>2</m:t>
                              </m:r>
                            </m:sup>
                          </m:sSup>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3975639" cy="871457"/>
              </a:xfrm>
              <a:prstGeom prst="rect">
                <a:avLst/>
              </a:prstGeom>
              <a:blipFill rotWithShape="0">
                <a:blip r:embed="rId12"/>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superfíicie de erro usamos:</a:t>
            </a:r>
            <a:endParaRPr lang="pt-BR" dirty="0"/>
          </a:p>
        </p:txBody>
      </p:sp>
      <mc:AlternateContent xmlns:mc="http://schemas.openxmlformats.org/markup-compatibility/2006" xmlns:a14="http://schemas.microsoft.com/office/drawing/2010/main">
        <mc:Choice Requires="a14">
          <p:sp>
            <p:nvSpPr>
              <p:cNvPr id="23" name="TextBox 22"/>
              <p:cNvSpPr txBox="1"/>
              <p:nvPr/>
            </p:nvSpPr>
            <p:spPr>
              <a:xfrm>
                <a:off x="148111" y="3668902"/>
                <a:ext cx="4249344" cy="3139321"/>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no erro é maior, ou seja, o erro varia mais rapidamente com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 </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quanto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smtClean="0"/>
                  <a:t> tem </a:t>
                </a:r>
                <a:r>
                  <a:rPr lang="pt-BR" b="1" i="1" dirty="0" smtClean="0"/>
                  <a:t>peso</a:t>
                </a:r>
                <a:r>
                  <a:rPr lang="pt-BR" dirty="0" smtClean="0"/>
                  <a:t> semelhante na variação do erro (tigela).</a:t>
                </a:r>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148111" y="3668902"/>
                <a:ext cx="4249344" cy="3139321"/>
              </a:xfrm>
              <a:prstGeom prst="rect">
                <a:avLst/>
              </a:prstGeom>
              <a:blipFill rotWithShape="0">
                <a:blip r:embed="rId13"/>
                <a:stretch>
                  <a:fillRect l="-861" t="-1165" b="-2136"/>
                </a:stretch>
              </a:blipFill>
            </p:spPr>
            <p:txBody>
              <a:bodyPr/>
              <a:lstStyle/>
              <a:p>
                <a:r>
                  <a:rPr lang="pt-BR">
                    <a:noFill/>
                  </a:rPr>
                  <a:t> </a:t>
                </a:r>
              </a:p>
            </p:txBody>
          </p:sp>
        </mc:Fallback>
      </mc:AlternateContent>
    </p:spTree>
    <p:extLst>
      <p:ext uri="{BB962C8B-B14F-4D97-AF65-F5344CB8AC3E}">
        <p14:creationId xmlns:p14="http://schemas.microsoft.com/office/powerpoint/2010/main" val="768538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1"/>
                <a:ext cx="7995482" cy="5391824"/>
              </a:xfrm>
            </p:spPr>
            <p:txBody>
              <a:bodyPr>
                <a:normAutofit fontScale="85000" lnSpcReduction="10000"/>
              </a:bodyPr>
              <a:lstStyle/>
              <a:p>
                <a:r>
                  <a:rPr lang="pt-BR" dirty="0" smtClean="0"/>
                  <a:t>Como vocês devem ter percebido, treinar </a:t>
                </a:r>
                <a:r>
                  <a:rPr lang="pt-BR" dirty="0"/>
                  <a:t>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smtClean="0"/>
                  <a:t>Essa é </a:t>
                </a:r>
                <a:r>
                  <a:rPr lang="pt-BR" dirty="0"/>
                  <a:t>uma procura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parâmetros um modelo tem, mais dimensões o espaço de parâmetros terá e mais difícil será a pesquisa. </a:t>
                </a:r>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 </a:t>
                </a:r>
                <a:r>
                  <a:rPr lang="pt-BR" dirty="0"/>
                  <a:t>com 300 dimensões.</a:t>
                </a:r>
              </a:p>
              <a:p>
                <a:r>
                  <a:rPr lang="pt-BR" dirty="0" smtClean="0"/>
                  <a:t>Felizmente, no </a:t>
                </a:r>
                <a:r>
                  <a:rPr lang="pt-BR" dirty="0"/>
                  <a:t>caso da </a:t>
                </a:r>
                <a:r>
                  <a:rPr lang="pt-BR" b="1" i="1" dirty="0"/>
                  <a:t>regressão linear</a:t>
                </a:r>
                <a:r>
                  <a:rPr lang="pt-BR" dirty="0"/>
                  <a:t>, a procura é mais simples pois o ponto ótimo 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1"/>
                <a:ext cx="7995482" cy="5391824"/>
              </a:xfrm>
              <a:blipFill rotWithShape="0">
                <a:blip r:embed="rId3"/>
                <a:stretch>
                  <a:fillRect l="-1068" t="-2147" r="-68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3682" y="785241"/>
            <a:ext cx="3130301" cy="2710273"/>
          </a:xfrm>
          <a:prstGeom prst="rect">
            <a:avLst/>
          </a:prstGeom>
        </p:spPr>
      </p:pic>
      <p:pic>
        <p:nvPicPr>
          <p:cNvPr id="6" name="Picture 5"/>
          <p:cNvPicPr>
            <a:picLocks noChangeAspect="1"/>
          </p:cNvPicPr>
          <p:nvPr/>
        </p:nvPicPr>
        <p:blipFill rotWithShape="1">
          <a:blip r:embed="rId5"/>
          <a:srcRect l="4952" t="3505" r="8007" b="3796"/>
          <a:stretch/>
        </p:blipFill>
        <p:spPr>
          <a:xfrm>
            <a:off x="8753710" y="3854984"/>
            <a:ext cx="3210273" cy="2991560"/>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824845"/>
            <a:ext cx="7222458" cy="5012055"/>
          </a:xfrm>
        </p:spPr>
        <p:txBody>
          <a:bodyPr>
            <a:normAutofit fontScale="92500" lnSpcReduction="2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060658" y="2723411"/>
            <a:ext cx="4131342" cy="2314589"/>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8762"/>
                <a:ext cx="7980336" cy="5197502"/>
              </a:xfrm>
            </p:spPr>
            <p:txBody>
              <a:bodyPr>
                <a:normAutofit fontScale="92500" lnSpcReduction="10000"/>
              </a:bodyPr>
              <a:lstStyle/>
              <a:p>
                <a:r>
                  <a:rPr lang="pt-BR" dirty="0" smtClean="0"/>
                  <a:t>Um dos mais, se não o mais,conhecido algoritmo de aprendizado de máquina.</a:t>
                </a:r>
              </a:p>
              <a:p>
                <a:r>
                  <a:rPr lang="pt-BR" dirty="0"/>
                  <a:t>Vai nos dar vários </a:t>
                </a:r>
                <a:r>
                  <a:rPr lang="pt-BR" b="1" i="1" dirty="0"/>
                  <a:t>insights</a:t>
                </a:r>
                <a:r>
                  <a:rPr lang="pt-BR" i="1" dirty="0"/>
                  <a:t> </a:t>
                </a:r>
                <a:r>
                  <a:rPr lang="pt-BR" dirty="0"/>
                  <a:t>(i.e., intuições) importantes para o entendimento de outros algoritmos mais </a:t>
                </a:r>
                <a:r>
                  <a:rPr lang="pt-BR" dirty="0" smtClean="0"/>
                  <a:t>complexos, como, classificadores e redes neurais.</a:t>
                </a:r>
                <a:endParaRPr lang="pt-BR" dirty="0"/>
              </a:p>
              <a:p>
                <a:r>
                  <a:rPr lang="pt-BR" b="1" dirty="0" smtClean="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smtClean="0"/>
                  <a:t>, que mapeie, de forma ótima, os atributos de </a:t>
                </a:r>
                <a:r>
                  <a:rPr lang="pt-BR" dirty="0"/>
                  <a:t>entrada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smtClean="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seja uma boa aproximação da </a:t>
                </a:r>
                <a:r>
                  <a:rPr lang="pt-BR" b="1" i="1" dirty="0"/>
                  <a:t>função </a:t>
                </a:r>
                <a:r>
                  <a:rPr lang="pt-BR" b="1" i="1" dirty="0" smtClean="0"/>
                  <a:t>verdadeira</a:t>
                </a:r>
                <a:r>
                  <a:rPr lang="pt-BR" dirty="0" smtClean="0"/>
                  <a:t>, </a:t>
                </a:r>
                <a:r>
                  <a:rPr lang="pt-BR" dirty="0"/>
                  <a:t>mas desconhecida, </a:t>
                </a:r>
                <a:r>
                  <a:rPr lang="pt-BR" dirty="0" smtClean="0"/>
                  <a:t>chamada de </a:t>
                </a:r>
                <a:r>
                  <a:rPr lang="pt-BR" b="1" i="1" dirty="0"/>
                  <a:t>função </a:t>
                </a:r>
                <a:r>
                  <a:rPr lang="pt-BR" b="1" i="1" dirty="0" smtClean="0"/>
                  <a:t>objetivo</a:t>
                </a:r>
                <a:r>
                  <a:rPr lang="pt-BR" dirty="0" smtClean="0"/>
                  <a:t>,</a:t>
                </a:r>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a:p>
                <a:r>
                  <a:rPr lang="pt-BR" dirty="0"/>
                  <a:t>Regressão também é conhecida como </a:t>
                </a:r>
                <a:r>
                  <a:rPr lang="pt-BR" b="1" i="1" dirty="0"/>
                  <a:t>aproximação de funções</a:t>
                </a:r>
                <a:r>
                  <a:rPr lang="pt-BR" dirty="0" smtClean="0"/>
                  <a:t>.</a:t>
                </a:r>
              </a:p>
              <a:p>
                <a:r>
                  <a:rPr lang="pt-BR" dirty="0"/>
                  <a:t>Como faríamos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aproxime</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de forma ótima</a:t>
                </a:r>
                <a:r>
                  <a:rPr lang="pt-BR" dirty="0" smtClean="0"/>
                  <a:t>?</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8762"/>
                <a:ext cx="7980336" cy="5197502"/>
              </a:xfrm>
              <a:blipFill rotWithShape="0">
                <a:blip r:embed="rId3"/>
                <a:stretch>
                  <a:fillRect l="-1222" t="-2347" r="-1299" b="-11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t="2610"/>
          <a:stretch/>
        </p:blipFill>
        <p:spPr>
          <a:xfrm>
            <a:off x="8818536" y="2459288"/>
            <a:ext cx="3249478" cy="260090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8818537" y="5060196"/>
                <a:ext cx="3249478" cy="1107996"/>
              </a:xfrm>
              <a:prstGeom prst="rect">
                <a:avLst/>
              </a:prstGeom>
            </p:spPr>
            <p:txBody>
              <a:bodyPr wrap="square">
                <a:spAutoFit/>
              </a:bodyPr>
              <a:lstStyle/>
              <a:p>
                <a:pPr algn="ctr"/>
                <a:r>
                  <a:rPr lang="pt-BR" sz="2200" dirty="0" smtClean="0"/>
                  <a:t>Temos </a:t>
                </a:r>
                <a14:m>
                  <m:oMath xmlns:m="http://schemas.openxmlformats.org/officeDocument/2006/math">
                    <m:r>
                      <a:rPr lang="pt-BR" sz="2200" b="1" i="1" smtClean="0">
                        <a:latin typeface="Cambria Math" panose="02040503050406030204" pitchFamily="18" charset="0"/>
                      </a:rPr>
                      <m:t>𝒙</m:t>
                    </m:r>
                  </m:oMath>
                </a14:m>
                <a:r>
                  <a:rPr lang="pt-BR" sz="2200" dirty="0" smtClean="0"/>
                  <a:t> (atributos) e </a:t>
                </a:r>
                <a14:m>
                  <m:oMath xmlns:m="http://schemas.openxmlformats.org/officeDocument/2006/math">
                    <m:r>
                      <a:rPr lang="pt-BR" sz="2200" b="1" i="1">
                        <a:latin typeface="Cambria Math" panose="02040503050406030204" pitchFamily="18" charset="0"/>
                      </a:rPr>
                      <m:t>𝒚</m:t>
                    </m:r>
                  </m:oMath>
                </a14:m>
                <a:r>
                  <a:rPr lang="pt-BR" sz="2200" dirty="0" smtClean="0"/>
                  <a:t> (rótulos) e queremos encontrar </a:t>
                </a:r>
                <a14:m>
                  <m:oMath xmlns:m="http://schemas.openxmlformats.org/officeDocument/2006/math">
                    <m:acc>
                      <m:accPr>
                        <m:chr m:val="̂"/>
                        <m:ctrlPr>
                          <a:rPr lang="pt-BR" sz="2200" b="0" i="1" smtClean="0">
                            <a:latin typeface="Cambria Math" panose="02040503050406030204" pitchFamily="18" charset="0"/>
                            <a:ea typeface="Cambria Math" panose="02040503050406030204" pitchFamily="18" charset="0"/>
                          </a:rPr>
                        </m:ctrlPr>
                      </m:accPr>
                      <m:e>
                        <m:r>
                          <a:rPr lang="pt-BR" sz="2200" b="0" i="1" smtClean="0">
                            <a:latin typeface="Cambria Math" panose="02040503050406030204" pitchFamily="18" charset="0"/>
                            <a:ea typeface="Cambria Math" panose="02040503050406030204" pitchFamily="18" charset="0"/>
                          </a:rPr>
                          <m:t>𝑦</m:t>
                        </m:r>
                      </m:e>
                    </m:acc>
                    <m:r>
                      <a:rPr lang="pt-BR" sz="2200" b="0" i="0" smtClean="0">
                        <a:latin typeface="Cambria Math" panose="02040503050406030204" pitchFamily="18" charset="0"/>
                        <a:ea typeface="Cambria Math" panose="02040503050406030204" pitchFamily="18" charset="0"/>
                      </a:rPr>
                      <m:t>=</m:t>
                    </m:r>
                    <m:r>
                      <a:rPr lang="pt-BR" sz="2200" i="1">
                        <a:latin typeface="Cambria Math" panose="02040503050406030204" pitchFamily="18" charset="0"/>
                        <a:ea typeface="Cambria Math" panose="02040503050406030204" pitchFamily="18" charset="0"/>
                      </a:rPr>
                      <m:t>h</m:t>
                    </m:r>
                    <m:d>
                      <m:dPr>
                        <m:ctrlPr>
                          <a:rPr lang="pt-BR" sz="2200" b="1" i="1">
                            <a:latin typeface="Cambria Math" panose="02040503050406030204" pitchFamily="18" charset="0"/>
                            <a:ea typeface="Cambria Math" panose="02040503050406030204" pitchFamily="18" charset="0"/>
                          </a:rPr>
                        </m:ctrlPr>
                      </m:dPr>
                      <m:e>
                        <m:r>
                          <a:rPr lang="pt-BR" sz="2200" b="1" i="1">
                            <a:latin typeface="Cambria Math" panose="02040503050406030204" pitchFamily="18" charset="0"/>
                            <a:ea typeface="Cambria Math" panose="02040503050406030204" pitchFamily="18" charset="0"/>
                          </a:rPr>
                          <m:t>𝒙</m:t>
                        </m:r>
                      </m:e>
                    </m:d>
                  </m:oMath>
                </a14:m>
                <a:r>
                  <a:rPr lang="pt-BR" sz="2200" dirty="0" smtClean="0"/>
                  <a:t>.</a:t>
                </a:r>
                <a:endParaRPr lang="pt-BR" sz="2200" dirty="0"/>
              </a:p>
            </p:txBody>
          </p:sp>
        </mc:Choice>
        <mc:Fallback xmlns="">
          <p:sp>
            <p:nvSpPr>
              <p:cNvPr id="6" name="Rectangle 5"/>
              <p:cNvSpPr>
                <a:spLocks noRot="1" noChangeAspect="1" noMove="1" noResize="1" noEditPoints="1" noAdjustHandles="1" noChangeArrowheads="1" noChangeShapeType="1" noTextEdit="1"/>
              </p:cNvSpPr>
              <p:nvPr/>
            </p:nvSpPr>
            <p:spPr>
              <a:xfrm>
                <a:off x="8818537" y="5060196"/>
                <a:ext cx="3249478" cy="1107996"/>
              </a:xfrm>
              <a:prstGeom prst="rect">
                <a:avLst/>
              </a:prstGeom>
              <a:blipFill rotWithShape="0">
                <a:blip r:embed="rId5"/>
                <a:stretch>
                  <a:fillRect t="-3846" b="-10440"/>
                </a:stretch>
              </a:blipFill>
            </p:spPr>
            <p:txBody>
              <a:bodyPr/>
              <a:lstStyle/>
              <a:p>
                <a:r>
                  <a:rPr lang="pt-BR">
                    <a:noFill/>
                  </a:rPr>
                  <a:t> </a:t>
                </a:r>
              </a:p>
            </p:txBody>
          </p:sp>
        </mc:Fallback>
      </mc:AlternateContent>
    </p:spTree>
    <p:extLst>
      <p:ext uri="{BB962C8B-B14F-4D97-AF65-F5344CB8AC3E}">
        <p14:creationId xmlns:p14="http://schemas.microsoft.com/office/powerpoint/2010/main" val="3671720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811735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315176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6"/>
            <a:ext cx="10515600" cy="812746"/>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1" y="1552353"/>
                <a:ext cx="8352294" cy="5305647"/>
              </a:xfrm>
            </p:spPr>
            <p:txBody>
              <a:bodyPr>
                <a:normAutofit fontScale="92500" lnSpcReduction="20000"/>
              </a:bodyPr>
              <a:lstStyle/>
              <a:p>
                <a:r>
                  <a:rPr lang="pt-BR" b="1" dirty="0" smtClean="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smtClean="0"/>
                  <a:t>? Os modelos mais simples são:</a:t>
                </a:r>
              </a:p>
              <a:p>
                <a:pPr lvl="1">
                  <a:buFont typeface="Wingdings" panose="05000000000000000000" pitchFamily="2" charset="2"/>
                  <a:buChar char="§"/>
                </a:pPr>
                <a:r>
                  <a:rPr lang="pt-BR" dirty="0" smtClean="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p>
              <a:p>
                <a:pPr lvl="1">
                  <a:buFont typeface="Wingdings" panose="05000000000000000000" pitchFamily="2" charset="2"/>
                  <a:buChar char="§"/>
                </a:pPr>
                <a:r>
                  <a:rPr lang="pt-BR" dirty="0" smtClean="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a:t>
                </a:r>
                <a:r>
                  <a:rPr lang="pt-BR" dirty="0" smtClean="0"/>
                  <a:t>superfície 2D (ou seja, um plano),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a:t>
                </a:r>
              </a:p>
              <a:p>
                <a:pPr lvl="1">
                  <a:buFont typeface="Wingdings" panose="05000000000000000000" pitchFamily="2" charset="2"/>
                  <a:buChar char="§"/>
                </a:pPr>
                <a:r>
                  <a:rPr lang="pt-BR" dirty="0" smtClean="0"/>
                  <a:t>E assim por diante.</a:t>
                </a:r>
              </a:p>
              <a:p>
                <a:r>
                  <a:rPr lang="pt-BR" b="1" dirty="0" smtClean="0"/>
                  <a:t>Modelo geral</a:t>
                </a:r>
                <a:r>
                  <a:rPr lang="pt-BR" dirty="0" smtClean="0"/>
                  <a:t>: Equação de um Hiperplano</a:t>
                </a:r>
                <a:endParaRPr lang="pt-BR" dirty="0"/>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 </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smtClean="0"/>
                  <a:t>.</a:t>
                </a:r>
              </a:p>
              <a:p>
                <a:r>
                  <a:rPr lang="pt-BR" dirty="0" smtClean="0"/>
                  <a:t>Existem outros modelos, os quais veremos mais adiante.</a:t>
                </a:r>
              </a:p>
              <a:p>
                <a:r>
                  <a:rPr lang="pt-BR" dirty="0" smtClean="0"/>
                  <a:t>Na literatura,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a:t>
                </a:r>
                <a:r>
                  <a:rPr lang="pt-BR" dirty="0"/>
                  <a:t>pois é uma das possíveis soluções encontradas no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smtClean="0">
                    <a:latin typeface="Cambria Math" panose="02040503050406030204" pitchFamily="18" charset="0"/>
                  </a:rPr>
                  <a:t>.</a:t>
                </a:r>
              </a:p>
              <a:p>
                <a:r>
                  <a:rPr lang="pt-BR" b="1" dirty="0" smtClean="0"/>
                  <a:t>Espaço </a:t>
                </a:r>
                <a:r>
                  <a:rPr lang="pt-BR" b="1" dirty="0"/>
                  <a:t>de hipóteses</a:t>
                </a:r>
                <a:r>
                  <a:rPr lang="pt-BR" dirty="0"/>
                  <a:t>: </a:t>
                </a:r>
                <a:r>
                  <a:rPr lang="pt-BR" dirty="0" smtClean="0"/>
                  <a:t>é conjunto </a:t>
                </a:r>
                <a:r>
                  <a:rPr lang="pt-BR" dirty="0"/>
                  <a:t>de todas as possíveis </a:t>
                </a:r>
                <a:r>
                  <a:rPr lang="pt-BR" b="1" i="1" dirty="0"/>
                  <a:t>funções hipótese</a:t>
                </a:r>
                <a:r>
                  <a:rPr lang="pt-BR" dirty="0"/>
                  <a:t>. </a:t>
                </a:r>
              </a:p>
              <a:p>
                <a:pPr lvl="1">
                  <a:buFont typeface="Wingdings" panose="05000000000000000000" pitchFamily="2" charset="2"/>
                  <a:buChar char="§"/>
                </a:pPr>
                <a:r>
                  <a:rPr lang="pt-BR" dirty="0"/>
                  <a:t>Hiperplano formado por todos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smtClean="0"/>
                  <a:t>.</a:t>
                </a:r>
              </a:p>
            </p:txBody>
          </p:sp>
        </mc:Choice>
        <mc:Fallback xmlns="">
          <p:sp>
            <p:nvSpPr>
              <p:cNvPr id="3" name="Content Placeholder 2">
                <a:extLst>
                  <a:ext uri="{FF2B5EF4-FFF2-40B4-BE49-F238E27FC236}">
                    <a16:creationId xmlns="" xmlns:a16="http://schemas.microsoft.com/office/drawing/2014/main"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1" y="1552353"/>
                <a:ext cx="8352294" cy="5305647"/>
              </a:xfrm>
              <a:blipFill rotWithShape="0">
                <a:blip r:embed="rId3"/>
                <a:stretch>
                  <a:fillRect l="-1168" t="-2989" r="-657" b="-230"/>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9190495" y="3586597"/>
            <a:ext cx="2876486" cy="255958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9190495" y="941615"/>
            <a:ext cx="2876486" cy="2133321"/>
          </a:xfrm>
          <a:prstGeom prst="rect">
            <a:avLst/>
          </a:prstGeom>
        </p:spPr>
      </p:pic>
    </p:spTree>
    <p:extLst>
      <p:ext uri="{BB962C8B-B14F-4D97-AF65-F5344CB8AC3E}">
        <p14:creationId xmlns:p14="http://schemas.microsoft.com/office/powerpoint/2010/main" val="19051986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40608065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xmlns=""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4039469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a16="http://schemas.microsoft.com/office/drawing/2014/main" xmlns=""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5"/>
            <a:ext cx="10515600" cy="952231"/>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813305"/>
                <a:ext cx="11140440" cy="4858719"/>
              </a:xfrm>
            </p:spPr>
            <p:txBody>
              <a:bodyPr>
                <a:normAutofit/>
              </a:bodyPr>
              <a:lstStyle/>
              <a:p>
                <a:r>
                  <a:rPr lang="pt-BR" b="1" dirty="0" smtClean="0"/>
                  <a:t>Objetivo</a:t>
                </a:r>
                <a:r>
                  <a:rPr lang="pt-BR" dirty="0"/>
                  <a:t>: Encontrar os </a:t>
                </a:r>
                <a:r>
                  <a:rPr lang="pt-BR" b="1" i="1" dirty="0" smtClean="0"/>
                  <a:t>parâmetros</a:t>
                </a:r>
                <a:r>
                  <a:rPr lang="pt-BR" dirty="0"/>
                  <a:t>,</a:t>
                </a:r>
                <a:r>
                  <a:rPr lang="pt-BR" dirty="0" smtClean="0"/>
                  <a:t> também chamados de </a:t>
                </a:r>
                <a:r>
                  <a:rPr lang="pt-BR" b="1" i="1" dirty="0" smtClean="0"/>
                  <a:t>pesos,</a:t>
                </a:r>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ótima aproximação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14:m>
                  <m:oMath xmlns:m="http://schemas.openxmlformats.org/officeDocument/2006/math">
                    <m:r>
                      <a:rPr lang="pt-BR" b="1" i="1" smtClean="0">
                        <a:latin typeface="Cambria Math" panose="02040503050406030204" pitchFamily="18" charset="0"/>
                      </a:rPr>
                      <m:t>𝒙</m:t>
                    </m:r>
                  </m:oMath>
                </a14:m>
                <a:r>
                  <a:rPr lang="pt-BR" dirty="0" smtClean="0"/>
                  <a:t>) mais rótulos/objetivos </a:t>
                </a:r>
                <a:r>
                  <a:rPr lang="pt-BR" dirty="0"/>
                  <a:t>(i.e., </a:t>
                </a:r>
                <a14:m>
                  <m:oMath xmlns:m="http://schemas.openxmlformats.org/officeDocument/2006/math">
                    <m:r>
                      <a:rPr lang="pt-BR" b="0" i="1" smtClean="0">
                        <a:latin typeface="Cambria Math" panose="02040503050406030204" pitchFamily="18" charset="0"/>
                      </a:rPr>
                      <m:t>𝑦</m:t>
                    </m:r>
                  </m:oMath>
                </a14:m>
                <a:r>
                  <a:rPr lang="pt-BR" dirty="0" smtClean="0"/>
                  <a:t>).</a:t>
                </a:r>
              </a:p>
              <a:p>
                <a:r>
                  <a:rPr lang="pt-BR" dirty="0"/>
                  <a:t>A </a:t>
                </a:r>
                <a:r>
                  <a:rPr lang="pt-BR" b="1" i="1" dirty="0" smtClean="0"/>
                  <a:t>regressão</a:t>
                </a:r>
                <a:r>
                  <a:rPr lang="pt-BR" dirty="0" smtClean="0"/>
                  <a:t> é chamada de </a:t>
                </a:r>
                <a:r>
                  <a:rPr lang="pt-BR" b="1" i="1" dirty="0"/>
                  <a:t>linear</a:t>
                </a:r>
                <a:r>
                  <a:rPr lang="pt-BR" dirty="0"/>
                  <a:t> porque </a:t>
                </a:r>
                <a:r>
                  <a:rPr lang="pt-BR" dirty="0" smtClean="0"/>
                  <a:t>a variável </a:t>
                </a:r>
                <a:r>
                  <a:rPr lang="pt-BR" dirty="0"/>
                  <a:t>de </a:t>
                </a:r>
                <a:r>
                  <a:rPr lang="pt-BR" dirty="0" smtClean="0"/>
                  <a:t>saída, </a:t>
                </a:r>
                <a14:m>
                  <m:oMath xmlns:m="http://schemas.openxmlformats.org/officeDocument/2006/math">
                    <m:r>
                      <a:rPr lang="pt-BR" i="1">
                        <a:latin typeface="Cambria Math" panose="02040503050406030204" pitchFamily="18" charset="0"/>
                      </a:rPr>
                      <m:t>𝑦</m:t>
                    </m:r>
                  </m:oMath>
                </a14:m>
                <a:r>
                  <a:rPr lang="pt-BR" dirty="0" smtClean="0"/>
                  <a:t>, é modelada como </a:t>
                </a:r>
                <a:r>
                  <a:rPr lang="pt-BR" dirty="0"/>
                  <a:t>uma </a:t>
                </a:r>
                <a:r>
                  <a:rPr lang="pt-BR" b="1" dirty="0"/>
                  <a:t>combinação linear </a:t>
                </a:r>
                <a:r>
                  <a:rPr lang="pt-BR" dirty="0" smtClean="0"/>
                  <a:t>dos atributos, </a:t>
                </a:r>
                <a14:m>
                  <m:oMath xmlns:m="http://schemas.openxmlformats.org/officeDocument/2006/math">
                    <m:r>
                      <a:rPr lang="pt-BR" b="1" i="1">
                        <a:latin typeface="Cambria Math" panose="02040503050406030204" pitchFamily="18" charset="0"/>
                      </a:rPr>
                      <m:t>𝒙</m:t>
                    </m:r>
                  </m:oMath>
                </a14:m>
                <a:r>
                  <a:rPr lang="pt-BR" dirty="0" smtClean="0"/>
                  <a:t>.</a:t>
                </a:r>
              </a:p>
              <a:p>
                <a:pPr lvl="1"/>
                <a:r>
                  <a:rPr lang="pt-BR" b="1" dirty="0" smtClean="0"/>
                  <a:t>OBS</a:t>
                </a:r>
                <a:r>
                  <a:rPr lang="pt-BR" dirty="0"/>
                  <a:t>.: </a:t>
                </a:r>
                <a:r>
                  <a:rPr lang="pt-BR" b="1" i="1" dirty="0"/>
                  <a:t>Linear</a:t>
                </a:r>
                <a:r>
                  <a:rPr lang="pt-BR" dirty="0"/>
                  <a:t> significa </a:t>
                </a:r>
                <a:r>
                  <a:rPr lang="pt-BR" dirty="0" smtClean="0"/>
                  <a:t>“</a:t>
                </a:r>
                <a:r>
                  <a:rPr lang="pt-BR" i="1" dirty="0" smtClean="0"/>
                  <a:t>linear </a:t>
                </a:r>
                <a:r>
                  <a:rPr lang="pt-BR" i="1" dirty="0"/>
                  <a:t>com relação aos </a:t>
                </a:r>
                <a:r>
                  <a:rPr lang="pt-BR" i="1" dirty="0" smtClean="0"/>
                  <a:t>pesos</a:t>
                </a:r>
                <a:r>
                  <a:rPr lang="pt-BR" dirty="0" smtClean="0"/>
                  <a:t>“ </a:t>
                </a:r>
                <a:r>
                  <a:rPr lang="pt-BR" dirty="0"/>
                  <a:t>e não </a:t>
                </a:r>
                <a:r>
                  <a:rPr lang="pt-BR" dirty="0" smtClean="0"/>
                  <a:t>com relação aos atributos, </a:t>
                </a:r>
                <a:r>
                  <a:rPr lang="pt-BR" dirty="0"/>
                  <a:t>i.e., </a:t>
                </a:r>
                <a14:m>
                  <m:oMath xmlns:m="http://schemas.openxmlformats.org/officeDocument/2006/math">
                    <m:r>
                      <a:rPr lang="pt-BR" b="1" i="1">
                        <a:latin typeface="Cambria Math" panose="02040503050406030204" pitchFamily="18" charset="0"/>
                      </a:rPr>
                      <m:t>𝒙</m:t>
                    </m:r>
                  </m:oMath>
                </a14:m>
                <a:r>
                  <a:rPr lang="pt-BR" dirty="0" smtClean="0"/>
                  <a:t>. Desta forma, os </a:t>
                </a:r>
                <a:r>
                  <a:rPr lang="pt-BR" dirty="0"/>
                  <a:t>seguintes modelos também são lineares com relação aos </a:t>
                </a:r>
                <a:r>
                  <a:rPr lang="pt-BR" dirty="0" smtClean="0"/>
                  <a:t>pesos:</a:t>
                </a:r>
              </a:p>
              <a:p>
                <a:pPr lvl="2"/>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813305"/>
                <a:ext cx="11140440" cy="4858719"/>
              </a:xfrm>
              <a:blipFill rotWithShape="0">
                <a:blip r:embed="rId3"/>
                <a:stretch>
                  <a:fillRect l="-985" t="-2008"/>
                </a:stretch>
              </a:blipFill>
            </p:spPr>
            <p:txBody>
              <a:bodyPr/>
              <a:lstStyle/>
              <a:p>
                <a:r>
                  <a:rPr lang="pt-BR">
                    <a:noFill/>
                  </a:rPr>
                  <a:t> </a:t>
                </a:r>
              </a:p>
            </p:txBody>
          </p:sp>
        </mc:Fallback>
      </mc:AlternateContent>
    </p:spTree>
    <p:extLst>
      <p:ext uri="{BB962C8B-B14F-4D97-AF65-F5344CB8AC3E}">
        <p14:creationId xmlns:p14="http://schemas.microsoft.com/office/powerpoint/2010/main" val="16859138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xmlns=""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a16="http://schemas.microsoft.com/office/drawing/2014/main" xmlns=""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Definição do Problema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93520"/>
                <a:ext cx="11241784" cy="5364479"/>
              </a:xfrm>
            </p:spPr>
            <p:txBody>
              <a:bodyPr>
                <a:normAutofit fontScale="77500" lnSpcReduction="20000"/>
              </a:bodyPr>
              <a:lstStyle/>
              <a:p>
                <a:pPr marL="0" indent="0">
                  <a:buNone/>
                </a:pPr>
                <a:r>
                  <a:rPr lang="pt-BR" dirty="0" smtClean="0"/>
                  <a:t>O problema de </a:t>
                </a:r>
                <a:r>
                  <a:rPr lang="pt-BR" b="1" i="1" dirty="0"/>
                  <a:t>regressão</a:t>
                </a:r>
                <a:r>
                  <a:rPr lang="pt-BR" dirty="0"/>
                  <a:t> pode ser enunciado da seguinte forma:</a:t>
                </a:r>
              </a:p>
              <a:p>
                <a:r>
                  <a:rPr lang="pt-BR" b="1" dirty="0"/>
                  <a:t>Dados disponíveis</a:t>
                </a:r>
                <a:r>
                  <a:rPr lang="pt-BR" dirty="0"/>
                  <a:t>: </a:t>
                </a:r>
              </a:p>
              <a:p>
                <a:pPr lvl="1">
                  <a:buFont typeface="Courier New" panose="02070309020205020404" pitchFamily="49" charset="0"/>
                  <a:buChar char="o"/>
                </a:pPr>
                <a:r>
                  <a:rPr lang="pt-BR" dirty="0"/>
                  <a:t>Conjunto de </a:t>
                </a:r>
                <a14:m>
                  <m:oMath xmlns:m="http://schemas.openxmlformats.org/officeDocument/2006/math">
                    <m:r>
                      <a:rPr lang="pt-BR" i="1">
                        <a:latin typeface="Cambria Math" panose="02040503050406030204" pitchFamily="18" charset="0"/>
                      </a:rPr>
                      <m:t>𝑁</m:t>
                    </m:r>
                  </m:oMath>
                </a14:m>
                <a:r>
                  <a:rPr lang="pt-BR" dirty="0"/>
                  <a:t> observações (conjunto de pares de treinamento) : {</a:t>
                </a:r>
                <a14:m>
                  <m:oMath xmlns:m="http://schemas.openxmlformats.org/officeDocument/2006/math">
                    <m:r>
                      <a:rPr lang="pt-BR" b="1" i="1">
                        <a:latin typeface="Cambria Math" panose="02040503050406030204" pitchFamily="18" charset="0"/>
                      </a:rPr>
                      <m:t>𝒙</m:t>
                    </m:r>
                  </m:oMath>
                </a14:m>
                <a:r>
                  <a:rPr lang="pt-BR" i="1" dirty="0"/>
                  <a:t>(i), </a:t>
                </a:r>
                <a14:m>
                  <m:oMath xmlns:m="http://schemas.openxmlformats.org/officeDocument/2006/math">
                    <m:r>
                      <a:rPr lang="pt-BR" i="1">
                        <a:latin typeface="Cambria Math" panose="02040503050406030204" pitchFamily="18" charset="0"/>
                      </a:rPr>
                      <m:t>𝑦</m:t>
                    </m:r>
                  </m:oMath>
                </a14:m>
                <a:r>
                  <a:rPr lang="pt-BR" i="1" dirty="0"/>
                  <a:t>(i)},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oMath>
                </a14:m>
                <a:r>
                  <a:rPr lang="pt-BR" i="1" dirty="0"/>
                  <a:t>(i)</a:t>
                </a:r>
                <a14:m>
                  <m:oMath xmlns:m="http://schemas.openxmlformats.org/officeDocument/2006/math">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i="1">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 atributos (ou features).</a:t>
                </a:r>
              </a:p>
              <a:p>
                <a:pPr lvl="2">
                  <a:buFont typeface="Wingdings" panose="05000000000000000000" pitchFamily="2" charset="2"/>
                  <a:buChar char="§"/>
                </a:pPr>
                <a14:m>
                  <m:oMath xmlns:m="http://schemas.openxmlformats.org/officeDocument/2006/math">
                    <m:r>
                      <a:rPr lang="pt-BR" i="1">
                        <a:latin typeface="Cambria Math" panose="02040503050406030204" pitchFamily="18" charset="0"/>
                      </a:rPr>
                      <m:t>𝑦</m:t>
                    </m:r>
                  </m:oMath>
                </a14:m>
                <a:r>
                  <a:rPr lang="pt-BR" i="1" dirty="0"/>
                  <a:t>(i)</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oMath>
                </a14:m>
                <a:r>
                  <a:rPr lang="pt-BR" i="1" dirty="0"/>
                  <a:t>(i).</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m:rPr>
                        <m:sty m:val="p"/>
                      </m:rPr>
                      <a:rPr lang="pt-B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atributos</a:t>
                </a:r>
                <a:r>
                  <a:rPr lang="pt-BR" dirty="0" smtClean="0"/>
                  <a:t>.</a:t>
                </a:r>
              </a:p>
              <a:p>
                <a:pPr lvl="1"/>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para o ponto em que </a:t>
                </a:r>
                <a:r>
                  <a:rPr lang="pt-BR" dirty="0" smtClean="0"/>
                  <a:t>o hiperplano intercepta </a:t>
                </a:r>
                <a:r>
                  <a:rPr lang="pt-BR" dirty="0"/>
                  <a:t>o eixo </a:t>
                </a:r>
                <a14:m>
                  <m:oMath xmlns:m="http://schemas.openxmlformats.org/officeDocument/2006/math">
                    <m:r>
                      <a:rPr lang="pt-BR" b="0" i="1" smtClean="0">
                        <a:latin typeface="Cambria Math" panose="02040503050406030204" pitchFamily="18" charset="0"/>
                      </a:rPr>
                      <m:t>𝑦</m:t>
                    </m:r>
                  </m:oMath>
                </a14:m>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conhecido também como </a:t>
                </a:r>
                <a:r>
                  <a:rPr lang="pt-BR" b="1" i="1" dirty="0" smtClean="0"/>
                  <a:t>intercept</a:t>
                </a:r>
                <a:r>
                  <a:rPr lang="pt-BR" dirty="0" smtClean="0"/>
                  <a:t>.</a:t>
                </a:r>
              </a:p>
              <a:p>
                <a:pPr lvl="1"/>
                <a:r>
                  <a:rPr lang="pt-BR" dirty="0" smtClean="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não tem um atributo relacionado, para facilitar o modelamento matemático, supomos um atributo constante sempre unitário,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smtClean="0"/>
                  <a:t>.</a:t>
                </a:r>
                <a:endParaRPr lang="pt-BR" dirty="0"/>
              </a:p>
              <a:p>
                <a:r>
                  <a:rPr lang="pt-BR" b="1" dirty="0"/>
                  <a:t>Objetivo do modelo</a:t>
                </a:r>
                <a:r>
                  <a:rPr lang="pt-BR" dirty="0"/>
                  <a:t>: encontrar o 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erro</a:t>
                </a:r>
                <a:r>
                  <a:rPr lang="pt-BR" b="1" dirty="0" smtClean="0">
                    <a:solidFill>
                      <a:srgbClr val="FF0000"/>
                    </a:solidFill>
                  </a:rPr>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93520"/>
                <a:ext cx="11241784" cy="5364479"/>
              </a:xfrm>
              <a:blipFill rotWithShape="0">
                <a:blip r:embed="rId3"/>
                <a:stretch>
                  <a:fillRect l="-650" t="-2386" r="-542" b="-909"/>
                </a:stretch>
              </a:blipFill>
            </p:spPr>
            <p:txBody>
              <a:bodyPr/>
              <a:lstStyle/>
              <a:p>
                <a:r>
                  <a:rPr lang="pt-BR">
                    <a:noFill/>
                  </a:rPr>
                  <a:t> </a:t>
                </a:r>
              </a:p>
            </p:txBody>
          </p:sp>
        </mc:Fallback>
      </mc:AlternateContent>
      <p:pic>
        <p:nvPicPr>
          <p:cNvPr id="4" name="Picture 3"/>
          <p:cNvPicPr>
            <a:picLocks noChangeAspect="1"/>
          </p:cNvPicPr>
          <p:nvPr/>
        </p:nvPicPr>
        <p:blipFill>
          <a:blip r:embed="rId4"/>
          <a:stretch>
            <a:fillRect/>
          </a:stretch>
        </p:blipFill>
        <p:spPr>
          <a:xfrm>
            <a:off x="9281160" y="0"/>
            <a:ext cx="2798823" cy="2153782"/>
          </a:xfrm>
          <a:prstGeom prst="rect">
            <a:avLst/>
          </a:prstGeom>
        </p:spPr>
      </p:pic>
    </p:spTree>
    <p:extLst>
      <p:ext uri="{BB962C8B-B14F-4D97-AF65-F5344CB8AC3E}">
        <p14:creationId xmlns:p14="http://schemas.microsoft.com/office/powerpoint/2010/main" val="3527620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#2</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a16="http://schemas.microsoft.com/office/drawing/2014/main" xmlns=""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a16="http://schemas.microsoft.com/office/drawing/2014/main" xmlns=""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a16="http://schemas.microsoft.com/office/drawing/2014/main" xmlns=""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a16="http://schemas.microsoft.com/office/drawing/2014/main" xmlns=""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4203407" y="429883"/>
            <a:ext cx="3384834" cy="4512968"/>
            <a:chOff x="3035007" y="518783"/>
            <a:chExt cx="3384834" cy="4512968"/>
          </a:xfrm>
        </p:grpSpPr>
        <p:grpSp>
          <p:nvGrpSpPr>
            <p:cNvPr id="6" name="Group 5"/>
            <p:cNvGrpSpPr/>
            <p:nvPr/>
          </p:nvGrpSpPr>
          <p:grpSpPr>
            <a:xfrm rot="10800000">
              <a:off x="3035007" y="51878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8" name="Straight Arrow Connector 7"/>
            <p:cNvCxnSpPr/>
            <p:nvPr/>
          </p:nvCxnSpPr>
          <p:spPr>
            <a:xfrm>
              <a:off x="3174707" y="2846474"/>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168357" y="4866786"/>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164399" y="2675496"/>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0" name="Rectangle 9"/>
                <p:cNvSpPr>
                  <a:spLocks noRot="1" noChangeAspect="1" noMove="1" noResize="1" noEditPoints="1" noAdjustHandles="1" noChangeArrowheads="1" noChangeShapeType="1" noTextEdit="1"/>
                </p:cNvSpPr>
                <p:nvPr/>
              </p:nvSpPr>
              <p:spPr>
                <a:xfrm>
                  <a:off x="3164399" y="2675496"/>
                  <a:ext cx="681277" cy="338554"/>
                </a:xfrm>
                <a:prstGeom prst="rect">
                  <a:avLst/>
                </a:prstGeom>
                <a:blipFill rotWithShape="0">
                  <a:blip r:embed="rId2"/>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9873" y="4693197"/>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9873" y="4693197"/>
                  <a:ext cx="349968" cy="338554"/>
                </a:xfrm>
                <a:prstGeom prst="rect">
                  <a:avLst/>
                </a:prstGeom>
                <a:blipFill rotWithShape="0">
                  <a:blip r:embed="rId3"/>
                  <a:stretch>
                    <a:fillRect/>
                  </a:stretch>
                </a:blipFill>
              </p:spPr>
              <p:txBody>
                <a:bodyPr/>
                <a:lstStyle/>
                <a:p>
                  <a:r>
                    <a:rPr lang="pt-BR">
                      <a:noFill/>
                    </a:rPr>
                    <a:t> </a:t>
                  </a:r>
                </a:p>
              </p:txBody>
            </p:sp>
          </mc:Fallback>
        </mc:AlternateContent>
        <p:cxnSp>
          <p:nvCxnSpPr>
            <p:cNvPr id="18" name="Straight Arrow Connector 17"/>
            <p:cNvCxnSpPr/>
            <p:nvPr/>
          </p:nvCxnSpPr>
          <p:spPr>
            <a:xfrm flipH="1">
              <a:off x="5213715" y="3088695"/>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5604820" y="3454841"/>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Straight Arrow Connector 22"/>
            <p:cNvCxnSpPr/>
            <p:nvPr/>
          </p:nvCxnSpPr>
          <p:spPr>
            <a:xfrm flipH="1">
              <a:off x="5505615" y="3554745"/>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flipH="1">
              <a:off x="5382809" y="3803403"/>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p:cNvCxnSpPr>
            <p:nvPr/>
          </p:nvCxnSpPr>
          <p:spPr>
            <a:xfrm flipH="1">
              <a:off x="5151280" y="4013629"/>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832350" y="4270676"/>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9089" y="2998348"/>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50" name="Straight Arrow Connector 49"/>
            <p:cNvCxnSpPr/>
            <p:nvPr/>
          </p:nvCxnSpPr>
          <p:spPr>
            <a:xfrm>
              <a:off x="5231645" y="3272352"/>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22063" y="4330002"/>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57" name="Straight Arrow Connector 56"/>
            <p:cNvCxnSpPr>
              <a:endCxn id="56" idx="0"/>
            </p:cNvCxnSpPr>
            <p:nvPr/>
          </p:nvCxnSpPr>
          <p:spPr>
            <a:xfrm>
              <a:off x="5459008" y="4132675"/>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5522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6536" cy="4922017"/>
              </a:xfrm>
            </p:spPr>
            <p:txBody>
              <a:bodyPr>
                <a:normAutofit fontScale="85000" lnSpcReduction="20000"/>
              </a:bodyPr>
              <a:lstStyle/>
              <a:p>
                <a:r>
                  <a:rPr lang="pt-BR" b="1" dirty="0" smtClean="0"/>
                  <a:t>Função de erro</a:t>
                </a:r>
                <a:r>
                  <a:rPr lang="pt-BR" dirty="0"/>
                  <a:t>: existem várias possibilidades para se definir a </a:t>
                </a:r>
                <a:r>
                  <a:rPr lang="pt-BR" b="1" dirty="0"/>
                  <a:t>função de erro </a:t>
                </a:r>
                <a:r>
                  <a:rPr lang="pt-BR" dirty="0"/>
                  <a:t>a ser minimizada, porém, geralmente, utiliza-se a medida do </a:t>
                </a:r>
                <a:r>
                  <a:rPr lang="pt-BR" b="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smtClean="0"/>
              </a:p>
              <a:p>
                <a:pPr marL="0" indent="0">
                  <a:buNone/>
                </a:pPr>
                <a:r>
                  <a:rPr lang="pt-BR" dirty="0" smtClean="0"/>
                  <a:t>que nada mais é do que a média do somatório dos erros ao quadrado.</a:t>
                </a:r>
                <a:r>
                  <a:rPr lang="pt-BR" dirty="0"/>
                  <a:t> </a:t>
                </a:r>
                <a:endParaRPr lang="pt-BR" dirty="0" smtClean="0"/>
              </a:p>
              <a:p>
                <a:r>
                  <a:rPr lang="pt-BR" dirty="0" smtClean="0"/>
                  <a:t>Nós veremos mais adiante a razão pela qual o </a:t>
                </a:r>
                <a:r>
                  <a:rPr lang="pt-BR" b="1" i="1" dirty="0" smtClean="0"/>
                  <a:t>erro quadrático</a:t>
                </a:r>
                <a:r>
                  <a:rPr lang="pt-BR" b="1" i="1" dirty="0"/>
                  <a:t> médio</a:t>
                </a:r>
                <a:r>
                  <a:rPr lang="pt-BR" b="1" i="1" dirty="0" smtClean="0"/>
                  <a:t> </a:t>
                </a:r>
                <a:r>
                  <a:rPr lang="pt-BR" dirty="0" smtClean="0"/>
                  <a:t>é utilizado. </a:t>
                </a:r>
              </a:p>
              <a:p>
                <a:r>
                  <a:rPr lang="pt-BR" dirty="0" smtClean="0"/>
                  <a:t>A </a:t>
                </a:r>
                <a:r>
                  <a:rPr lang="pt-BR" b="1" i="1" dirty="0" smtClean="0"/>
                  <a:t>função de </a:t>
                </a:r>
                <a:r>
                  <a:rPr lang="pt-BR" b="1" i="1" dirty="0"/>
                  <a:t>erro</a:t>
                </a:r>
                <a:r>
                  <a:rPr lang="pt-BR" dirty="0"/>
                  <a:t>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t>
                </a:r>
                <a:r>
                  <a:rPr lang="pt-BR" dirty="0" smtClean="0"/>
                  <a:t>amostras, exemplos </a:t>
                </a:r>
                <a:r>
                  <a:rPr lang="pt-BR" dirty="0"/>
                  <a:t>ou observações.</a:t>
                </a:r>
              </a:p>
              <a:p>
                <a:r>
                  <a:rPr lang="pt-BR" dirty="0"/>
                  <a:t>Então, para encontrar o vetor de parâmetros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ℝ</m:t>
                              </m:r>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922017"/>
              </a:xfrm>
              <a:blipFill rotWithShape="0">
                <a:blip r:embed="rId3"/>
                <a:stretch>
                  <a:fillRect l="-875" t="-2847" r="-438"/>
                </a:stretch>
              </a:blipFill>
            </p:spPr>
            <p:txBody>
              <a:bodyPr/>
              <a:lstStyle/>
              <a:p>
                <a:r>
                  <a:rPr lang="pt-BR">
                    <a:noFill/>
                  </a:rPr>
                  <a:t> </a:t>
                </a:r>
              </a:p>
            </p:txBody>
          </p:sp>
        </mc:Fallback>
      </mc:AlternateContent>
    </p:spTree>
    <p:extLst>
      <p:ext uri="{BB962C8B-B14F-4D97-AF65-F5344CB8AC3E}">
        <p14:creationId xmlns:p14="http://schemas.microsoft.com/office/powerpoint/2010/main" val="7790982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79630" cy="5032376"/>
              </a:xfrm>
            </p:spPr>
            <p:txBody>
              <a:bodyPr>
                <a:normAutofit fontScale="92500" lnSpcReduction="10000"/>
              </a:bodyPr>
              <a:lstStyle/>
              <a:p>
                <a:pPr marL="0" indent="0">
                  <a:buNone/>
                </a:pPr>
                <a:r>
                  <a:rPr lang="pt-BR" b="1" dirty="0" smtClean="0"/>
                  <a:t>Como </a:t>
                </a:r>
                <a:r>
                  <a:rPr lang="pt-BR" b="1" dirty="0"/>
                  <a:t>encontramos o mínimo da função de erro em relação aos pesos?</a:t>
                </a:r>
              </a:p>
              <a:p>
                <a:r>
                  <a:rPr lang="pt-BR" dirty="0" smtClean="0"/>
                  <a:t>Da disciplina de cálculo, sabemos </a:t>
                </a:r>
                <a:r>
                  <a:rPr lang="pt-BR" dirty="0"/>
                  <a:t>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inclinação da função de erro é </a:t>
                </a:r>
                <a:r>
                  <a:rPr lang="pt-BR" dirty="0" smtClean="0"/>
                  <a:t>nula: </a:t>
                </a:r>
                <a:endParaRPr lang="pt-BR" dirty="0"/>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a14:m>
                <a:endParaRPr lang="pt-BR" dirty="0" smtClean="0"/>
              </a:p>
              <a:p>
                <a:r>
                  <a:rPr lang="pt-BR" dirty="0"/>
                  <a:t>Portanto, voltando à equação 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 </a:t>
                </a:r>
                <a:r>
                  <a:rPr lang="pt-BR" b="1" i="1" dirty="0"/>
                  <a:t>equação </a:t>
                </a:r>
                <a:r>
                  <a:rPr lang="pt-BR" b="1" i="1" dirty="0" smtClean="0"/>
                  <a:t>normal</a:t>
                </a:r>
                <a:r>
                  <a:rPr lang="pt-BR" dirty="0" smtClean="0"/>
                  <a:t> e nos dá a </a:t>
                </a:r>
                <a:r>
                  <a:rPr lang="pt-BR" b="1" i="1" dirty="0" smtClean="0"/>
                  <a:t>solução ótima </a:t>
                </a:r>
                <a:r>
                  <a:rPr lang="pt-BR" dirty="0" smtClean="0"/>
                  <a:t>em relação a minimização o erro quadrático médio para esse sistema de equações.</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79630" cy="5032376"/>
              </a:xfrm>
              <a:blipFill rotWithShape="0">
                <a:blip r:embed="rId3"/>
                <a:stretch>
                  <a:fillRect l="-927" t="-2421" r="-1690"/>
                </a:stretch>
              </a:blipFill>
            </p:spPr>
            <p:txBody>
              <a:bodyPr/>
              <a:lstStyle/>
              <a:p>
                <a:r>
                  <a:rPr lang="pt-BR">
                    <a:noFill/>
                  </a:rPr>
                  <a:t> </a:t>
                </a:r>
              </a:p>
            </p:txBody>
          </p:sp>
        </mc:Fallback>
      </mc:AlternateContent>
    </p:spTree>
    <p:extLst>
      <p:ext uri="{BB962C8B-B14F-4D97-AF65-F5344CB8AC3E}">
        <p14:creationId xmlns:p14="http://schemas.microsoft.com/office/powerpoint/2010/main" val="21191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pt-BR" b="1" dirty="0"/>
                  <a:t>Observações:</a:t>
                </a:r>
              </a:p>
              <a:p>
                <a:pPr marL="514350" indent="-514350">
                  <a:buFont typeface="+mj-lt"/>
                  <a:buAutoNum type="arabicPeriod"/>
                </a:pPr>
                <a:r>
                  <a:rPr lang="pt-BR" dirty="0"/>
                  <a:t>O método encontra uma </a:t>
                </a:r>
                <a:r>
                  <a:rPr lang="pt-BR" b="1" i="1" dirty="0"/>
                  <a:t>solução única</a:t>
                </a:r>
                <a:r>
                  <a:rPr lang="pt-BR" dirty="0"/>
                  <a:t> se e somente se 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smtClean="0"/>
                  <a:t>invertível</a:t>
                </a:r>
                <a:r>
                  <a:rPr lang="pt-BR" dirty="0" smtClean="0"/>
                  <a:t>.</a:t>
                </a:r>
                <a:endParaRPr lang="pt-BR" dirty="0"/>
              </a:p>
              <a:p>
                <a:pPr marL="514350" indent="-514350">
                  <a:buFont typeface="+mj-lt"/>
                  <a:buAutoNum type="arabicPeriod"/>
                </a:pPr>
                <a:r>
                  <a:rPr lang="pt-BR" dirty="0"/>
                  <a:t>O método só funciona para sistemas </a:t>
                </a:r>
                <a:r>
                  <a:rPr lang="pt-BR" b="1" i="1" dirty="0"/>
                  <a:t>sobredeterminados</a:t>
                </a:r>
                <a:r>
                  <a:rPr lang="pt-BR" dirty="0"/>
                  <a:t>, ou seja, mais equações (i.e., pares de exemplos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do que incógnitas (i.e., pesos),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a:t>
                </a:r>
                <a:r>
                  <a:rPr lang="pt-BR" dirty="0" smtClean="0"/>
                  <a:t>é </a:t>
                </a:r>
                <a:r>
                  <a:rPr lang="pt-BR" b="1" i="1" dirty="0"/>
                  <a:t>singular</a:t>
                </a:r>
                <a:r>
                  <a:rPr lang="pt-BR" dirty="0"/>
                  <a:t>. Neste caso, não existe solução ou ela não é única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7" t="-2241" r="-580"/>
                </a:stretch>
              </a:blipFill>
            </p:spPr>
            <p:txBody>
              <a:bodyPr/>
              <a:lstStyle/>
              <a:p>
                <a:r>
                  <a:rPr lang="pt-BR">
                    <a:noFill/>
                  </a:rPr>
                  <a:t> </a:t>
                </a:r>
              </a:p>
            </p:txBody>
          </p:sp>
        </mc:Fallback>
      </mc:AlternateContent>
    </p:spTree>
    <p:extLst>
      <p:ext uri="{BB962C8B-B14F-4D97-AF65-F5344CB8AC3E}">
        <p14:creationId xmlns:p14="http://schemas.microsoft.com/office/powerpoint/2010/main" val="2389211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11621</TotalTime>
  <Words>12650</Words>
  <Application>Microsoft Office PowerPoint</Application>
  <PresentationFormat>Widescreen</PresentationFormat>
  <Paragraphs>1238</Paragraphs>
  <Slides>77</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Regressão Linear</vt:lpstr>
      <vt:lpstr>Regressão Linear</vt:lpstr>
      <vt:lpstr>Regressão Linear</vt:lpstr>
      <vt:lpstr>Definição do Problema</vt:lpstr>
      <vt:lpstr>Função de Erro</vt:lpstr>
      <vt:lpstr>Minimizando a Função de Erro</vt:lpstr>
      <vt:lpstr>Minimizando a Função de Erro</vt:lpstr>
      <vt:lpstr>Regressão Linear em Python</vt:lpstr>
      <vt:lpstr>Superfície de Erro</vt:lpstr>
      <vt:lpstr>Superfície de Erro: Exemplo #1</vt:lpstr>
      <vt:lpstr>Superfície de Erro: Exemplo #2</vt:lpstr>
      <vt:lpstr>Desvantagens da forma fechada (Eq. Normal)</vt:lpstr>
      <vt:lpstr>Tarefas</vt:lpstr>
      <vt:lpstr>Gradiente Descendente</vt:lpstr>
      <vt:lpstr>Gradiente Ascendente</vt:lpstr>
      <vt:lpstr>Gradiente Descendente</vt:lpstr>
      <vt:lpstr>O Algoritmo do Gradiente do Descendente (GD)</vt:lpstr>
      <vt:lpstr>O Algoritmo do Gradiente do Descendente (GD)</vt:lpstr>
      <vt:lpstr>Formatos diferentes da superfície de erro</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em Batelada</vt:lpstr>
      <vt:lpstr>Implementação: Gradiente Descendente Estocástico</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Tarefas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1905</cp:revision>
  <dcterms:created xsi:type="dcterms:W3CDTF">2020-02-17T11:18:32Z</dcterms:created>
  <dcterms:modified xsi:type="dcterms:W3CDTF">2021-02-01T16:39:43Z</dcterms:modified>
</cp:coreProperties>
</file>